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2" roundtripDataSignature="AMtx7mgAObo8hlF6hGxCivKnVoxDrUcT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customschemas.google.com/relationships/presentationmetadata" Target="metadata"/><Relationship Id="rId41" Type="http://schemas.openxmlformats.org/officeDocument/2006/relationships/slide" Target="slides/slide37.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a-DK"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 name="Google Shape;4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bb0a644276_0_2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gbb0a644276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b0a644276_0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gbb0a644276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bb0a644276_0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gbb0a644276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b0a644276_0_1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gbb0a644276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b0a644276_0_2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gbb0a644276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b0a644276_0_2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bb0a644276_0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b0a644276_0_3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gbb0a644276_0_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b0a644276_0_3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gbb0a644276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b0a644276_0_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bb0a644276_0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b0a644276_0_2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gbb0a644276_0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bb0a644276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 name="Google Shape;53;gbb0a644276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b0a644276_0_2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bb0a644276_0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35b76067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ga35b76067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35b76067e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ga35b76067e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b0a644276_0_3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gbb0a644276_0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bb0a644276_0_5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gbb0a644276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b0a644276_0_3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gbb0a644276_0_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b0a644276_0_3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gbb0a644276_0_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b0a644276_0_4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gbb0a644276_0_4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35b76067e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ga35b76067e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bb782c17b6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bb782c17b6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bb782c17b6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a-DK"/>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bb0a644276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 name="Google Shape;64;gbb0a644276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799747d86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99747d86d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799747d86d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a-DK"/>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b782c17b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b782c17b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bb782c17b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a-DK"/>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bb782c17b6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bb782c17b6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bb782c17b6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a-DK"/>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b782c17b6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bb782c17b6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bb782c17b6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a-DK"/>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b782c17b6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b782c17b6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bb782c17b6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a-DK"/>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b782c17b6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bb782c17b6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bb782c17b6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a-DK"/>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b782c17b6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bb782c17b6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bb782c17b6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a-DK"/>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bb0a644276_0_5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gbb0a644276_0_5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b0a644276_0_4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 name="Google Shape;70;gbb0a644276_0_4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b0a644276_0_4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 name="Google Shape;76;gbb0a644276_0_4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b0a644276_0_4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gbb0a644276_0_4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b0a644276_0_4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 name="Google Shape;88;gbb0a644276_0_4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b0a644276_0_4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gbb0a644276_0_4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b0a644276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gbb0a644276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5.png"/><Relationship Id="rId8"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5.png"/><Relationship Id="rId8"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grpSp>
        <p:nvGrpSpPr>
          <p:cNvPr id="16" name="Google Shape;16;p5"/>
          <p:cNvGrpSpPr/>
          <p:nvPr/>
        </p:nvGrpSpPr>
        <p:grpSpPr>
          <a:xfrm>
            <a:off x="-3249625" y="-844902"/>
            <a:ext cx="17221200" cy="7702902"/>
            <a:chOff x="-3171825" y="-808594"/>
            <a:chExt cx="17221200" cy="7702902"/>
          </a:xfrm>
        </p:grpSpPr>
        <p:pic>
          <p:nvPicPr>
            <p:cNvPr id="17" name="Google Shape;17;p5"/>
            <p:cNvPicPr preferRelativeResize="0"/>
            <p:nvPr/>
          </p:nvPicPr>
          <p:blipFill rotWithShape="1">
            <a:blip r:embed="rId2">
              <a:alphaModFix/>
            </a:blip>
            <a:srcRect b="0" l="0" r="0" t="0"/>
            <a:stretch/>
          </p:blipFill>
          <p:spPr>
            <a:xfrm>
              <a:off x="-1" y="0"/>
              <a:ext cx="12256547" cy="6894308"/>
            </a:xfrm>
            <a:prstGeom prst="rect">
              <a:avLst/>
            </a:prstGeom>
            <a:noFill/>
            <a:ln>
              <a:noFill/>
            </a:ln>
          </p:spPr>
        </p:pic>
        <p:pic>
          <p:nvPicPr>
            <p:cNvPr id="18" name="Google Shape;18;p5"/>
            <p:cNvPicPr preferRelativeResize="0"/>
            <p:nvPr/>
          </p:nvPicPr>
          <p:blipFill rotWithShape="1">
            <a:blip r:embed="rId3">
              <a:alphaModFix/>
            </a:blip>
            <a:srcRect b="0" l="0" r="0" t="0"/>
            <a:stretch/>
          </p:blipFill>
          <p:spPr>
            <a:xfrm>
              <a:off x="-3171825" y="-808594"/>
              <a:ext cx="17221200" cy="4204025"/>
            </a:xfrm>
            <a:prstGeom prst="rect">
              <a:avLst/>
            </a:prstGeom>
            <a:noFill/>
            <a:ln>
              <a:noFill/>
            </a:ln>
          </p:spPr>
        </p:pic>
      </p:grpSp>
      <p:sp>
        <p:nvSpPr>
          <p:cNvPr id="19" name="Google Shape;19;p5"/>
          <p:cNvSpPr txBox="1"/>
          <p:nvPr>
            <p:ph type="ctrTitle"/>
          </p:nvPr>
        </p:nvSpPr>
        <p:spPr>
          <a:xfrm>
            <a:off x="840328" y="1975246"/>
            <a:ext cx="7179722"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
          <p:cNvSpPr txBox="1"/>
          <p:nvPr>
            <p:ph idx="1" type="subTitle"/>
          </p:nvPr>
        </p:nvSpPr>
        <p:spPr>
          <a:xfrm>
            <a:off x="840328" y="4500004"/>
            <a:ext cx="5867400" cy="1053775"/>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D9ECF8"/>
              </a:buClr>
              <a:buSzPts val="2400"/>
              <a:buNone/>
              <a:defRPr sz="2400">
                <a:solidFill>
                  <a:srgbClr val="D9ECF8"/>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1" name="Google Shape;21;p5"/>
          <p:cNvPicPr preferRelativeResize="0"/>
          <p:nvPr/>
        </p:nvPicPr>
        <p:blipFill rotWithShape="1">
          <a:blip r:embed="rId4">
            <a:alphaModFix/>
          </a:blip>
          <a:srcRect b="0" l="0" r="0" t="0"/>
          <a:stretch/>
        </p:blipFill>
        <p:spPr>
          <a:xfrm>
            <a:off x="10552481" y="5773772"/>
            <a:ext cx="2107461" cy="834923"/>
          </a:xfrm>
          <a:prstGeom prst="rect">
            <a:avLst/>
          </a:prstGeom>
          <a:noFill/>
          <a:ln>
            <a:noFill/>
          </a:ln>
        </p:spPr>
      </p:pic>
      <p:pic>
        <p:nvPicPr>
          <p:cNvPr id="22" name="Google Shape;22;p5"/>
          <p:cNvPicPr preferRelativeResize="0"/>
          <p:nvPr/>
        </p:nvPicPr>
        <p:blipFill rotWithShape="1">
          <a:blip r:embed="rId5">
            <a:alphaModFix/>
          </a:blip>
          <a:srcRect b="0" l="0" r="0" t="0"/>
          <a:stretch/>
        </p:blipFill>
        <p:spPr>
          <a:xfrm>
            <a:off x="840328" y="5958076"/>
            <a:ext cx="1916590" cy="555274"/>
          </a:xfrm>
          <a:prstGeom prst="rect">
            <a:avLst/>
          </a:prstGeom>
          <a:noFill/>
          <a:ln>
            <a:noFill/>
          </a:ln>
        </p:spPr>
      </p:pic>
      <p:pic>
        <p:nvPicPr>
          <p:cNvPr id="23" name="Google Shape;23;p5"/>
          <p:cNvPicPr preferRelativeResize="0"/>
          <p:nvPr/>
        </p:nvPicPr>
        <p:blipFill rotWithShape="1">
          <a:blip r:embed="rId6">
            <a:alphaModFix/>
          </a:blip>
          <a:srcRect b="0" l="0" r="0" t="0"/>
          <a:stretch/>
        </p:blipFill>
        <p:spPr>
          <a:xfrm>
            <a:off x="3212898" y="5958076"/>
            <a:ext cx="1045014" cy="524854"/>
          </a:xfrm>
          <a:prstGeom prst="rect">
            <a:avLst/>
          </a:prstGeom>
          <a:noFill/>
          <a:ln>
            <a:noFill/>
          </a:ln>
        </p:spPr>
      </p:pic>
      <p:pic>
        <p:nvPicPr>
          <p:cNvPr id="24" name="Google Shape;24;p5"/>
          <p:cNvPicPr preferRelativeResize="0"/>
          <p:nvPr/>
        </p:nvPicPr>
        <p:blipFill rotWithShape="1">
          <a:blip r:embed="rId7">
            <a:alphaModFix/>
          </a:blip>
          <a:srcRect b="0" l="0" r="0" t="0"/>
          <a:stretch/>
        </p:blipFill>
        <p:spPr>
          <a:xfrm>
            <a:off x="6389206" y="5773772"/>
            <a:ext cx="683142" cy="752088"/>
          </a:xfrm>
          <a:prstGeom prst="rect">
            <a:avLst/>
          </a:prstGeom>
          <a:noFill/>
          <a:ln>
            <a:noFill/>
          </a:ln>
        </p:spPr>
      </p:pic>
      <p:pic>
        <p:nvPicPr>
          <p:cNvPr id="25" name="Google Shape;25;p5"/>
          <p:cNvPicPr preferRelativeResize="0"/>
          <p:nvPr/>
        </p:nvPicPr>
        <p:blipFill rotWithShape="1">
          <a:blip r:embed="rId8">
            <a:alphaModFix/>
          </a:blip>
          <a:srcRect b="0" l="0" r="0" t="0"/>
          <a:stretch/>
        </p:blipFill>
        <p:spPr>
          <a:xfrm>
            <a:off x="7480739" y="6019270"/>
            <a:ext cx="1054704" cy="343925"/>
          </a:xfrm>
          <a:prstGeom prst="rect">
            <a:avLst/>
          </a:prstGeom>
          <a:noFill/>
          <a:ln>
            <a:noFill/>
          </a:ln>
        </p:spPr>
      </p:pic>
      <p:pic>
        <p:nvPicPr>
          <p:cNvPr id="26" name="Google Shape;26;p5"/>
          <p:cNvPicPr preferRelativeResize="0"/>
          <p:nvPr/>
        </p:nvPicPr>
        <p:blipFill rotWithShape="1">
          <a:blip r:embed="rId9">
            <a:alphaModFix/>
          </a:blip>
          <a:srcRect b="0" l="0" r="0" t="0"/>
          <a:stretch/>
        </p:blipFill>
        <p:spPr>
          <a:xfrm>
            <a:off x="4453924" y="5807491"/>
            <a:ext cx="1814101" cy="67188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6"/>
          <p:cNvSpPr txBox="1"/>
          <p:nvPr>
            <p:ph type="title"/>
          </p:nvPr>
        </p:nvSpPr>
        <p:spPr>
          <a:xfrm>
            <a:off x="1707874" y="269875"/>
            <a:ext cx="9645926"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13285"/>
              </a:buClr>
              <a:buSzPts val="4400"/>
              <a:buFont typeface="Arial"/>
              <a:buNone/>
              <a:defRPr>
                <a:solidFill>
                  <a:srgbClr val="11328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b="0" i="0">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b="0" i="0">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b="0" i="0">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b="0" i="0">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b="0" i="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0" name="Google Shape;30;p6"/>
          <p:cNvPicPr preferRelativeResize="0"/>
          <p:nvPr/>
        </p:nvPicPr>
        <p:blipFill rotWithShape="1">
          <a:blip r:embed="rId2">
            <a:alphaModFix amt="50000"/>
          </a:blip>
          <a:srcRect b="0" l="0" r="0" t="0"/>
          <a:stretch/>
        </p:blipFill>
        <p:spPr>
          <a:xfrm rot="5400000">
            <a:off x="3432063" y="3095833"/>
            <a:ext cx="16434078" cy="4011874"/>
          </a:xfrm>
          <a:prstGeom prst="rect">
            <a:avLst/>
          </a:prstGeom>
          <a:noFill/>
          <a:ln>
            <a:noFill/>
          </a:ln>
        </p:spPr>
      </p:pic>
      <p:pic>
        <p:nvPicPr>
          <p:cNvPr id="31" name="Google Shape;31;p6"/>
          <p:cNvPicPr preferRelativeResize="0"/>
          <p:nvPr/>
        </p:nvPicPr>
        <p:blipFill rotWithShape="1">
          <a:blip r:embed="rId3">
            <a:alphaModFix/>
          </a:blip>
          <a:srcRect b="0" l="0" r="0" t="0"/>
          <a:stretch/>
        </p:blipFill>
        <p:spPr>
          <a:xfrm flipH="1">
            <a:off x="-298570" y="482302"/>
            <a:ext cx="1786404" cy="71579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32" name="Shape 32"/>
        <p:cNvGrpSpPr/>
        <p:nvPr/>
      </p:nvGrpSpPr>
      <p:grpSpPr>
        <a:xfrm>
          <a:off x="0" y="0"/>
          <a:ext cx="0" cy="0"/>
          <a:chOff x="0" y="0"/>
          <a:chExt cx="0" cy="0"/>
        </a:xfrm>
      </p:grpSpPr>
      <p:grpSp>
        <p:nvGrpSpPr>
          <p:cNvPr id="33" name="Google Shape;33;p7"/>
          <p:cNvGrpSpPr/>
          <p:nvPr/>
        </p:nvGrpSpPr>
        <p:grpSpPr>
          <a:xfrm>
            <a:off x="4914217" y="-2310471"/>
            <a:ext cx="17722888" cy="9168471"/>
            <a:chOff x="4939263" y="-2274163"/>
            <a:chExt cx="17722888" cy="9168471"/>
          </a:xfrm>
        </p:grpSpPr>
        <p:pic>
          <p:nvPicPr>
            <p:cNvPr id="34" name="Google Shape;34;p7"/>
            <p:cNvPicPr preferRelativeResize="0"/>
            <p:nvPr/>
          </p:nvPicPr>
          <p:blipFill rotWithShape="1">
            <a:blip r:embed="rId2">
              <a:alphaModFix/>
            </a:blip>
            <a:srcRect b="0" l="0" r="0" t="0"/>
            <a:stretch/>
          </p:blipFill>
          <p:spPr>
            <a:xfrm>
              <a:off x="8166277" y="0"/>
              <a:ext cx="4090270" cy="6894308"/>
            </a:xfrm>
            <a:prstGeom prst="rect">
              <a:avLst/>
            </a:prstGeom>
            <a:noFill/>
            <a:ln>
              <a:noFill/>
            </a:ln>
          </p:spPr>
        </p:pic>
        <p:pic>
          <p:nvPicPr>
            <p:cNvPr id="35" name="Google Shape;35;p7"/>
            <p:cNvPicPr preferRelativeResize="0"/>
            <p:nvPr/>
          </p:nvPicPr>
          <p:blipFill rotWithShape="1">
            <a:blip r:embed="rId3">
              <a:alphaModFix/>
            </a:blip>
            <a:srcRect b="0" l="0" r="0" t="0"/>
            <a:stretch/>
          </p:blipFill>
          <p:spPr>
            <a:xfrm rot="896408">
              <a:off x="5190107" y="-125324"/>
              <a:ext cx="17221200" cy="4204025"/>
            </a:xfrm>
            <a:prstGeom prst="rect">
              <a:avLst/>
            </a:prstGeom>
            <a:noFill/>
            <a:ln>
              <a:noFill/>
            </a:ln>
          </p:spPr>
        </p:pic>
      </p:grpSp>
      <p:sp>
        <p:nvSpPr>
          <p:cNvPr id="36" name="Google Shape;36;p7"/>
          <p:cNvSpPr txBox="1"/>
          <p:nvPr>
            <p:ph type="ctrTitle"/>
          </p:nvPr>
        </p:nvSpPr>
        <p:spPr>
          <a:xfrm>
            <a:off x="840328" y="1975246"/>
            <a:ext cx="7179722" cy="158493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962399"/>
              </a:buClr>
              <a:buSzPts val="6000"/>
              <a:buFont typeface="Arial"/>
              <a:buNone/>
              <a:defRPr sz="6000">
                <a:solidFill>
                  <a:srgbClr val="96239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7" name="Google Shape;37;p7"/>
          <p:cNvPicPr preferRelativeResize="0"/>
          <p:nvPr/>
        </p:nvPicPr>
        <p:blipFill rotWithShape="1">
          <a:blip r:embed="rId4">
            <a:alphaModFix/>
          </a:blip>
          <a:srcRect b="0" l="0" r="0" t="0"/>
          <a:stretch/>
        </p:blipFill>
        <p:spPr>
          <a:xfrm>
            <a:off x="10552481" y="5773772"/>
            <a:ext cx="2107461" cy="834923"/>
          </a:xfrm>
          <a:prstGeom prst="rect">
            <a:avLst/>
          </a:prstGeom>
          <a:noFill/>
          <a:ln>
            <a:noFill/>
          </a:ln>
        </p:spPr>
      </p:pic>
      <p:pic>
        <p:nvPicPr>
          <p:cNvPr id="38" name="Google Shape;38;p7"/>
          <p:cNvPicPr preferRelativeResize="0"/>
          <p:nvPr/>
        </p:nvPicPr>
        <p:blipFill rotWithShape="1">
          <a:blip r:embed="rId5">
            <a:alphaModFix/>
          </a:blip>
          <a:srcRect b="0" l="0" r="0" t="0"/>
          <a:stretch/>
        </p:blipFill>
        <p:spPr>
          <a:xfrm>
            <a:off x="9053475" y="2558244"/>
            <a:ext cx="2552736" cy="739578"/>
          </a:xfrm>
          <a:prstGeom prst="rect">
            <a:avLst/>
          </a:prstGeom>
          <a:noFill/>
          <a:ln>
            <a:noFill/>
          </a:ln>
        </p:spPr>
      </p:pic>
      <p:pic>
        <p:nvPicPr>
          <p:cNvPr id="39" name="Google Shape;39;p7"/>
          <p:cNvPicPr preferRelativeResize="0"/>
          <p:nvPr/>
        </p:nvPicPr>
        <p:blipFill rotWithShape="1">
          <a:blip r:embed="rId6">
            <a:alphaModFix/>
          </a:blip>
          <a:srcRect b="0" l="0" r="0" t="0"/>
          <a:stretch/>
        </p:blipFill>
        <p:spPr>
          <a:xfrm>
            <a:off x="10431649" y="3712553"/>
            <a:ext cx="1045014" cy="524854"/>
          </a:xfrm>
          <a:prstGeom prst="rect">
            <a:avLst/>
          </a:prstGeom>
          <a:noFill/>
          <a:ln>
            <a:noFill/>
          </a:ln>
        </p:spPr>
      </p:pic>
      <p:pic>
        <p:nvPicPr>
          <p:cNvPr id="40" name="Google Shape;40;p7"/>
          <p:cNvPicPr preferRelativeResize="0"/>
          <p:nvPr/>
        </p:nvPicPr>
        <p:blipFill rotWithShape="1">
          <a:blip r:embed="rId7">
            <a:alphaModFix/>
          </a:blip>
          <a:srcRect b="0" l="0" r="0" t="0"/>
          <a:stretch/>
        </p:blipFill>
        <p:spPr>
          <a:xfrm>
            <a:off x="9111982" y="4529854"/>
            <a:ext cx="683142" cy="752088"/>
          </a:xfrm>
          <a:prstGeom prst="rect">
            <a:avLst/>
          </a:prstGeom>
          <a:noFill/>
          <a:ln>
            <a:noFill/>
          </a:ln>
        </p:spPr>
      </p:pic>
      <p:pic>
        <p:nvPicPr>
          <p:cNvPr id="41" name="Google Shape;41;p7"/>
          <p:cNvPicPr preferRelativeResize="0"/>
          <p:nvPr/>
        </p:nvPicPr>
        <p:blipFill rotWithShape="1">
          <a:blip r:embed="rId8">
            <a:alphaModFix/>
          </a:blip>
          <a:srcRect b="0" l="0" r="0" t="0"/>
          <a:stretch/>
        </p:blipFill>
        <p:spPr>
          <a:xfrm>
            <a:off x="10447344" y="4729459"/>
            <a:ext cx="1054704" cy="343925"/>
          </a:xfrm>
          <a:prstGeom prst="rect">
            <a:avLst/>
          </a:prstGeom>
          <a:noFill/>
          <a:ln>
            <a:noFill/>
          </a:ln>
        </p:spPr>
      </p:pic>
      <p:pic>
        <p:nvPicPr>
          <p:cNvPr id="42" name="Google Shape;42;p7"/>
          <p:cNvPicPr preferRelativeResize="0"/>
          <p:nvPr/>
        </p:nvPicPr>
        <p:blipFill rotWithShape="1">
          <a:blip r:embed="rId9">
            <a:alphaModFix/>
          </a:blip>
          <a:srcRect b="0" l="0" r="0" t="0"/>
          <a:stretch/>
        </p:blipFill>
        <p:spPr>
          <a:xfrm>
            <a:off x="8546502" y="3560179"/>
            <a:ext cx="1814101" cy="671889"/>
          </a:xfrm>
          <a:prstGeom prst="rect">
            <a:avLst/>
          </a:prstGeom>
          <a:noFill/>
          <a:ln>
            <a:noFill/>
          </a:ln>
        </p:spPr>
      </p:pic>
      <p:sp>
        <p:nvSpPr>
          <p:cNvPr id="43" name="Google Shape;43;p7"/>
          <p:cNvSpPr txBox="1"/>
          <p:nvPr>
            <p:ph idx="1" type="body"/>
          </p:nvPr>
        </p:nvSpPr>
        <p:spPr>
          <a:xfrm>
            <a:off x="840328" y="4232068"/>
            <a:ext cx="6978849" cy="4973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0" i="0" sz="2400">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b="1" i="0">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b="1" i="0">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b="1" i="0">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b="1" i="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2" type="body"/>
          </p:nvPr>
        </p:nvSpPr>
        <p:spPr>
          <a:xfrm>
            <a:off x="840328" y="4733032"/>
            <a:ext cx="6978849" cy="60691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3200"/>
              <a:buNone/>
              <a:defRPr b="1" i="0" sz="3200">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b="1" i="0">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b="1" i="0">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b="1" i="0">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b="1" i="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962399"/>
              </a:buClr>
              <a:buSzPts val="4400"/>
              <a:buFont typeface="Arial"/>
              <a:buNone/>
              <a:defRPr b="1" i="0" sz="4400" u="none" cap="none" strike="noStrike">
                <a:solidFill>
                  <a:srgbClr val="96239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a-DK"/>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23.png"/><Relationship Id="rId6"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15.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albert-kevin/sdworxHRhackathon2021" TargetMode="External"/><Relationship Id="rId4" Type="http://schemas.openxmlformats.org/officeDocument/2006/relationships/hyperlink" Target="https://github.com/bayarmohamed/Hackathon" TargetMode="External"/><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6.png"/><Relationship Id="rId4" Type="http://schemas.openxmlformats.org/officeDocument/2006/relationships/image" Target="../media/image7.jpg"/><Relationship Id="rId5"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github.com/bayarmohamed/Hackathon" TargetMode="External"/><Relationship Id="rId4" Type="http://schemas.openxmlformats.org/officeDocument/2006/relationships/image" Target="../media/image40.png"/><Relationship Id="rId5" Type="http://schemas.openxmlformats.org/officeDocument/2006/relationships/image" Target="../media/image43.png"/><Relationship Id="rId6" Type="http://schemas.openxmlformats.org/officeDocument/2006/relationships/image" Target="../media/image42.png"/><Relationship Id="rId7" Type="http://schemas.openxmlformats.org/officeDocument/2006/relationships/image" Target="../media/image45.png"/><Relationship Id="rId8"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1.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hyperlink" Target="https://en.wikipedia.org/wiki/Accuracy_and_precision#In_binary_classificatio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hyperlink" Target="https://en.wikipedia.org/wiki/F1_scor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7.jp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2"/>
          <p:cNvSpPr txBox="1"/>
          <p:nvPr>
            <p:ph idx="4294967295" type="ctrTitle"/>
          </p:nvPr>
        </p:nvSpPr>
        <p:spPr>
          <a:xfrm>
            <a:off x="840324" y="1518050"/>
            <a:ext cx="8408400" cy="2387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6000"/>
              <a:buFont typeface="Arial"/>
              <a:buNone/>
            </a:pPr>
            <a:r>
              <a:rPr lang="da-DK"/>
              <a:t>Our Project</a:t>
            </a:r>
            <a:endParaRPr/>
          </a:p>
        </p:txBody>
      </p:sp>
      <p:sp>
        <p:nvSpPr>
          <p:cNvPr id="50" name="Google Shape;50;p2"/>
          <p:cNvSpPr txBox="1"/>
          <p:nvPr>
            <p:ph idx="4294967295" type="subTitle"/>
          </p:nvPr>
        </p:nvSpPr>
        <p:spPr>
          <a:xfrm>
            <a:off x="840324" y="4042800"/>
            <a:ext cx="8174400" cy="1053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D9ECF8"/>
              </a:buClr>
              <a:buSzPts val="2400"/>
              <a:buNone/>
            </a:pPr>
            <a:r>
              <a:rPr lang="da-DK"/>
              <a:t>SDWORX Hackathon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bb0a644276_0_282"/>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Mindmap</a:t>
            </a:r>
            <a:endParaRPr/>
          </a:p>
        </p:txBody>
      </p:sp>
      <p:pic>
        <p:nvPicPr>
          <p:cNvPr id="109" name="Google Shape;109;gbb0a644276_0_282"/>
          <p:cNvPicPr preferRelativeResize="0"/>
          <p:nvPr/>
        </p:nvPicPr>
        <p:blipFill>
          <a:blip r:embed="rId3">
            <a:alphaModFix/>
          </a:blip>
          <a:stretch>
            <a:fillRect/>
          </a:stretch>
        </p:blipFill>
        <p:spPr>
          <a:xfrm>
            <a:off x="484613" y="1389000"/>
            <a:ext cx="11222774" cy="546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bb0a644276_0_99"/>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Cloud</a:t>
            </a:r>
            <a:endParaRPr/>
          </a:p>
        </p:txBody>
      </p:sp>
      <p:sp>
        <p:nvSpPr>
          <p:cNvPr id="115" name="Google Shape;115;gbb0a644276_0_9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16" name="Google Shape;116;gbb0a644276_0_99"/>
          <p:cNvPicPr preferRelativeResize="0"/>
          <p:nvPr/>
        </p:nvPicPr>
        <p:blipFill>
          <a:blip r:embed="rId3">
            <a:alphaModFix/>
          </a:blip>
          <a:stretch>
            <a:fillRect/>
          </a:stretch>
        </p:blipFill>
        <p:spPr>
          <a:xfrm>
            <a:off x="233434" y="1595575"/>
            <a:ext cx="4138775" cy="3396775"/>
          </a:xfrm>
          <a:prstGeom prst="rect">
            <a:avLst/>
          </a:prstGeom>
          <a:noFill/>
          <a:ln>
            <a:noFill/>
          </a:ln>
        </p:spPr>
      </p:pic>
      <p:pic>
        <p:nvPicPr>
          <p:cNvPr id="117" name="Google Shape;117;gbb0a644276_0_99"/>
          <p:cNvPicPr preferRelativeResize="0"/>
          <p:nvPr/>
        </p:nvPicPr>
        <p:blipFill>
          <a:blip r:embed="rId4">
            <a:alphaModFix/>
          </a:blip>
          <a:stretch>
            <a:fillRect/>
          </a:stretch>
        </p:blipFill>
        <p:spPr>
          <a:xfrm>
            <a:off x="4584500" y="166234"/>
            <a:ext cx="5318853" cy="3396775"/>
          </a:xfrm>
          <a:prstGeom prst="rect">
            <a:avLst/>
          </a:prstGeom>
          <a:noFill/>
          <a:ln>
            <a:noFill/>
          </a:ln>
        </p:spPr>
      </p:pic>
      <p:pic>
        <p:nvPicPr>
          <p:cNvPr id="118" name="Google Shape;118;gbb0a644276_0_99"/>
          <p:cNvPicPr preferRelativeResize="0"/>
          <p:nvPr/>
        </p:nvPicPr>
        <p:blipFill>
          <a:blip r:embed="rId5">
            <a:alphaModFix/>
          </a:blip>
          <a:stretch>
            <a:fillRect/>
          </a:stretch>
        </p:blipFill>
        <p:spPr>
          <a:xfrm>
            <a:off x="7635379" y="3666650"/>
            <a:ext cx="4379471" cy="3102125"/>
          </a:xfrm>
          <a:prstGeom prst="rect">
            <a:avLst/>
          </a:prstGeom>
          <a:noFill/>
          <a:ln>
            <a:noFill/>
          </a:ln>
        </p:spPr>
      </p:pic>
      <p:pic>
        <p:nvPicPr>
          <p:cNvPr id="119" name="Google Shape;119;gbb0a644276_0_99"/>
          <p:cNvPicPr preferRelativeResize="0"/>
          <p:nvPr/>
        </p:nvPicPr>
        <p:blipFill>
          <a:blip r:embed="rId6">
            <a:alphaModFix/>
          </a:blip>
          <a:stretch>
            <a:fillRect/>
          </a:stretch>
        </p:blipFill>
        <p:spPr>
          <a:xfrm>
            <a:off x="4291850" y="3666650"/>
            <a:ext cx="2859800" cy="3263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bb0a644276_0_144"/>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Development environment</a:t>
            </a:r>
            <a:endParaRPr/>
          </a:p>
        </p:txBody>
      </p:sp>
      <p:pic>
        <p:nvPicPr>
          <p:cNvPr id="125" name="Google Shape;125;gbb0a644276_0_144"/>
          <p:cNvPicPr preferRelativeResize="0"/>
          <p:nvPr/>
        </p:nvPicPr>
        <p:blipFill>
          <a:blip r:embed="rId3">
            <a:alphaModFix/>
          </a:blip>
          <a:stretch>
            <a:fillRect/>
          </a:stretch>
        </p:blipFill>
        <p:spPr>
          <a:xfrm>
            <a:off x="325150" y="1595575"/>
            <a:ext cx="3296102" cy="4957625"/>
          </a:xfrm>
          <a:prstGeom prst="rect">
            <a:avLst/>
          </a:prstGeom>
          <a:noFill/>
          <a:ln>
            <a:noFill/>
          </a:ln>
        </p:spPr>
      </p:pic>
      <p:pic>
        <p:nvPicPr>
          <p:cNvPr id="126" name="Google Shape;126;gbb0a644276_0_144"/>
          <p:cNvPicPr preferRelativeResize="0"/>
          <p:nvPr/>
        </p:nvPicPr>
        <p:blipFill>
          <a:blip r:embed="rId4">
            <a:alphaModFix/>
          </a:blip>
          <a:stretch>
            <a:fillRect/>
          </a:stretch>
        </p:blipFill>
        <p:spPr>
          <a:xfrm>
            <a:off x="3773652" y="1747975"/>
            <a:ext cx="1942254" cy="4957626"/>
          </a:xfrm>
          <a:prstGeom prst="rect">
            <a:avLst/>
          </a:prstGeom>
          <a:noFill/>
          <a:ln>
            <a:noFill/>
          </a:ln>
        </p:spPr>
      </p:pic>
      <p:pic>
        <p:nvPicPr>
          <p:cNvPr id="127" name="Google Shape;127;gbb0a644276_0_144"/>
          <p:cNvPicPr preferRelativeResize="0"/>
          <p:nvPr/>
        </p:nvPicPr>
        <p:blipFill>
          <a:blip r:embed="rId5">
            <a:alphaModFix/>
          </a:blip>
          <a:stretch>
            <a:fillRect/>
          </a:stretch>
        </p:blipFill>
        <p:spPr>
          <a:xfrm>
            <a:off x="5868306" y="1747975"/>
            <a:ext cx="2324100" cy="2590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bb0a644276_0_188"/>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Git repo</a:t>
            </a:r>
            <a:endParaRPr/>
          </a:p>
        </p:txBody>
      </p:sp>
      <p:sp>
        <p:nvSpPr>
          <p:cNvPr id="133" name="Google Shape;133;gbb0a644276_0_188"/>
          <p:cNvSpPr txBox="1"/>
          <p:nvPr>
            <p:ph idx="1" type="body"/>
          </p:nvPr>
        </p:nvSpPr>
        <p:spPr>
          <a:xfrm>
            <a:off x="838200" y="1383300"/>
            <a:ext cx="10515600" cy="45636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rPr lang="da-DK" u="sng">
                <a:solidFill>
                  <a:schemeClr val="hlink"/>
                </a:solidFill>
                <a:hlinkClick r:id="rId3"/>
              </a:rPr>
              <a:t>https://github.com/albert-kevin/sdworxHRhackathon2021</a:t>
            </a:r>
            <a:endParaRPr/>
          </a:p>
          <a:p>
            <a:pPr indent="-50800" lvl="0" marL="228600" rtl="0" algn="l">
              <a:lnSpc>
                <a:spcPct val="90000"/>
              </a:lnSpc>
              <a:spcBef>
                <a:spcPts val="0"/>
              </a:spcBef>
              <a:spcAft>
                <a:spcPts val="0"/>
              </a:spcAft>
              <a:buClr>
                <a:schemeClr val="dk1"/>
              </a:buClr>
              <a:buSzPts val="2800"/>
              <a:buNone/>
            </a:pPr>
            <a:r>
              <a:rPr lang="da-DK" u="sng">
                <a:solidFill>
                  <a:schemeClr val="hlink"/>
                </a:solidFill>
                <a:hlinkClick r:id="rId4"/>
              </a:rPr>
              <a:t>https://github.com/bayarmohamed/Hackathon</a:t>
            </a:r>
            <a:endParaRPr/>
          </a:p>
          <a:p>
            <a:pPr indent="-50800" lvl="0" marL="228600" rtl="0" algn="l">
              <a:lnSpc>
                <a:spcPct val="90000"/>
              </a:lnSpc>
              <a:spcBef>
                <a:spcPts val="0"/>
              </a:spcBef>
              <a:spcAft>
                <a:spcPts val="0"/>
              </a:spcAft>
              <a:buClr>
                <a:schemeClr val="dk1"/>
              </a:buClr>
              <a:buSzPts val="2800"/>
              <a:buNone/>
            </a:pPr>
            <a:r>
              <a:t/>
            </a:r>
            <a:endParaRPr/>
          </a:p>
          <a:p>
            <a:pPr indent="-50800" lvl="0" marL="228600" rtl="0" algn="l">
              <a:lnSpc>
                <a:spcPct val="90000"/>
              </a:lnSpc>
              <a:spcBef>
                <a:spcPts val="0"/>
              </a:spcBef>
              <a:spcAft>
                <a:spcPts val="0"/>
              </a:spcAft>
              <a:buClr>
                <a:schemeClr val="dk1"/>
              </a:buClr>
              <a:buSzPts val="2800"/>
              <a:buNone/>
            </a:pPr>
            <a:r>
              <a:t/>
            </a:r>
            <a:endParaRPr/>
          </a:p>
        </p:txBody>
      </p:sp>
      <p:pic>
        <p:nvPicPr>
          <p:cNvPr id="134" name="Google Shape;134;gbb0a644276_0_188"/>
          <p:cNvPicPr preferRelativeResize="0"/>
          <p:nvPr/>
        </p:nvPicPr>
        <p:blipFill>
          <a:blip r:embed="rId5">
            <a:alphaModFix/>
          </a:blip>
          <a:stretch>
            <a:fillRect/>
          </a:stretch>
        </p:blipFill>
        <p:spPr>
          <a:xfrm>
            <a:off x="2959763" y="2294400"/>
            <a:ext cx="6272481" cy="4563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bb0a644276_0_233"/>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Synthetic survey data</a:t>
            </a:r>
            <a:endParaRPr/>
          </a:p>
        </p:txBody>
      </p:sp>
      <p:pic>
        <p:nvPicPr>
          <p:cNvPr id="140" name="Google Shape;140;gbb0a644276_0_233"/>
          <p:cNvPicPr preferRelativeResize="0"/>
          <p:nvPr/>
        </p:nvPicPr>
        <p:blipFill>
          <a:blip r:embed="rId3">
            <a:alphaModFix/>
          </a:blip>
          <a:stretch>
            <a:fillRect/>
          </a:stretch>
        </p:blipFill>
        <p:spPr>
          <a:xfrm>
            <a:off x="1720676" y="1595575"/>
            <a:ext cx="8750644" cy="5262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bb0a644276_0_295"/>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Synthetic survey data</a:t>
            </a:r>
            <a:endParaRPr/>
          </a:p>
        </p:txBody>
      </p:sp>
      <p:pic>
        <p:nvPicPr>
          <p:cNvPr id="146" name="Google Shape;146;gbb0a644276_0_295"/>
          <p:cNvPicPr preferRelativeResize="0"/>
          <p:nvPr/>
        </p:nvPicPr>
        <p:blipFill>
          <a:blip r:embed="rId3">
            <a:alphaModFix/>
          </a:blip>
          <a:stretch>
            <a:fillRect/>
          </a:stretch>
        </p:blipFill>
        <p:spPr>
          <a:xfrm>
            <a:off x="298625" y="1595575"/>
            <a:ext cx="6800850" cy="2771775"/>
          </a:xfrm>
          <a:prstGeom prst="rect">
            <a:avLst/>
          </a:prstGeom>
          <a:noFill/>
          <a:ln>
            <a:noFill/>
          </a:ln>
        </p:spPr>
      </p:pic>
      <p:pic>
        <p:nvPicPr>
          <p:cNvPr id="147" name="Google Shape;147;gbb0a644276_0_295"/>
          <p:cNvPicPr preferRelativeResize="0"/>
          <p:nvPr/>
        </p:nvPicPr>
        <p:blipFill>
          <a:blip r:embed="rId4">
            <a:alphaModFix/>
          </a:blip>
          <a:stretch>
            <a:fillRect/>
          </a:stretch>
        </p:blipFill>
        <p:spPr>
          <a:xfrm>
            <a:off x="6135975" y="3151474"/>
            <a:ext cx="6056025" cy="3706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bb0a644276_0_302"/>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Entity extraction</a:t>
            </a:r>
            <a:endParaRPr/>
          </a:p>
        </p:txBody>
      </p:sp>
      <p:pic>
        <p:nvPicPr>
          <p:cNvPr id="153" name="Google Shape;153;gbb0a644276_0_302"/>
          <p:cNvPicPr preferRelativeResize="0"/>
          <p:nvPr/>
        </p:nvPicPr>
        <p:blipFill>
          <a:blip r:embed="rId3">
            <a:alphaModFix/>
          </a:blip>
          <a:stretch>
            <a:fillRect/>
          </a:stretch>
        </p:blipFill>
        <p:spPr>
          <a:xfrm>
            <a:off x="263138" y="1595575"/>
            <a:ext cx="10238768" cy="5110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bb0a644276_0_308"/>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Sentiment extraction</a:t>
            </a:r>
            <a:endParaRPr/>
          </a:p>
        </p:txBody>
      </p:sp>
      <p:pic>
        <p:nvPicPr>
          <p:cNvPr id="159" name="Google Shape;159;gbb0a644276_0_308"/>
          <p:cNvPicPr preferRelativeResize="0"/>
          <p:nvPr/>
        </p:nvPicPr>
        <p:blipFill>
          <a:blip r:embed="rId3">
            <a:alphaModFix/>
          </a:blip>
          <a:stretch>
            <a:fillRect/>
          </a:stretch>
        </p:blipFill>
        <p:spPr>
          <a:xfrm>
            <a:off x="76200" y="1922700"/>
            <a:ext cx="12039600" cy="45727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bb0a644276_0_317"/>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Key phrases</a:t>
            </a:r>
            <a:r>
              <a:rPr lang="da-DK"/>
              <a:t> extraction</a:t>
            </a:r>
            <a:endParaRPr/>
          </a:p>
        </p:txBody>
      </p:sp>
      <p:pic>
        <p:nvPicPr>
          <p:cNvPr id="165" name="Google Shape;165;gbb0a644276_0_317"/>
          <p:cNvPicPr preferRelativeResize="0"/>
          <p:nvPr/>
        </p:nvPicPr>
        <p:blipFill>
          <a:blip r:embed="rId3">
            <a:alphaModFix/>
          </a:blip>
          <a:stretch>
            <a:fillRect/>
          </a:stretch>
        </p:blipFill>
        <p:spPr>
          <a:xfrm>
            <a:off x="0" y="1791650"/>
            <a:ext cx="12039599" cy="301945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bb0a644276_0_289"/>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Datamodel</a:t>
            </a:r>
            <a:endParaRPr/>
          </a:p>
        </p:txBody>
      </p:sp>
      <p:pic>
        <p:nvPicPr>
          <p:cNvPr id="171" name="Google Shape;171;gbb0a644276_0_289"/>
          <p:cNvPicPr preferRelativeResize="0"/>
          <p:nvPr/>
        </p:nvPicPr>
        <p:blipFill>
          <a:blip r:embed="rId3">
            <a:alphaModFix/>
          </a:blip>
          <a:stretch>
            <a:fillRect/>
          </a:stretch>
        </p:blipFill>
        <p:spPr>
          <a:xfrm>
            <a:off x="1791850" y="1197500"/>
            <a:ext cx="8470626" cy="5660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gbb0a644276_0_1"/>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Our Amazing Team</a:t>
            </a:r>
            <a:endParaRPr/>
          </a:p>
        </p:txBody>
      </p:sp>
      <p:pic>
        <p:nvPicPr>
          <p:cNvPr id="56" name="Google Shape;56;gbb0a644276_0_1"/>
          <p:cNvPicPr preferRelativeResize="0"/>
          <p:nvPr/>
        </p:nvPicPr>
        <p:blipFill>
          <a:blip r:embed="rId3">
            <a:alphaModFix/>
          </a:blip>
          <a:stretch>
            <a:fillRect/>
          </a:stretch>
        </p:blipFill>
        <p:spPr>
          <a:xfrm>
            <a:off x="3801300" y="2738137"/>
            <a:ext cx="3970672" cy="2978023"/>
          </a:xfrm>
          <a:prstGeom prst="rect">
            <a:avLst/>
          </a:prstGeom>
          <a:noFill/>
          <a:ln>
            <a:noFill/>
          </a:ln>
        </p:spPr>
      </p:pic>
      <p:sp>
        <p:nvSpPr>
          <p:cNvPr id="57" name="Google Shape;57;gbb0a644276_0_1"/>
          <p:cNvSpPr txBox="1"/>
          <p:nvPr/>
        </p:nvSpPr>
        <p:spPr>
          <a:xfrm>
            <a:off x="838200" y="1825625"/>
            <a:ext cx="2963100" cy="43515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None/>
            </a:pPr>
            <a:r>
              <a:rPr lang="da-DK" sz="2800">
                <a:solidFill>
                  <a:srgbClr val="000000"/>
                </a:solidFill>
              </a:rPr>
              <a:t>Kevin Albert: </a:t>
            </a:r>
            <a:r>
              <a:rPr lang="da-DK" sz="2800">
                <a:solidFill>
                  <a:schemeClr val="dk1"/>
                </a:solidFill>
              </a:rPr>
              <a:t>Data Scientist</a:t>
            </a:r>
            <a:endParaRPr sz="2800">
              <a:solidFill>
                <a:srgbClr val="000000"/>
              </a:solidFill>
            </a:endParaRPr>
          </a:p>
        </p:txBody>
      </p:sp>
      <p:pic>
        <p:nvPicPr>
          <p:cNvPr id="58" name="Google Shape;58;gbb0a644276_0_1"/>
          <p:cNvPicPr preferRelativeResize="0"/>
          <p:nvPr/>
        </p:nvPicPr>
        <p:blipFill>
          <a:blip r:embed="rId4">
            <a:alphaModFix/>
          </a:blip>
          <a:stretch>
            <a:fillRect/>
          </a:stretch>
        </p:blipFill>
        <p:spPr>
          <a:xfrm>
            <a:off x="838198" y="2738127"/>
            <a:ext cx="2708424" cy="3439000"/>
          </a:xfrm>
          <a:prstGeom prst="rect">
            <a:avLst/>
          </a:prstGeom>
          <a:noFill/>
          <a:ln>
            <a:noFill/>
          </a:ln>
        </p:spPr>
      </p:pic>
      <p:sp>
        <p:nvSpPr>
          <p:cNvPr id="59" name="Google Shape;59;gbb0a644276_0_1"/>
          <p:cNvSpPr txBox="1"/>
          <p:nvPr/>
        </p:nvSpPr>
        <p:spPr>
          <a:xfrm>
            <a:off x="3801300" y="1825613"/>
            <a:ext cx="2963100" cy="43515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Font typeface="Arial"/>
              <a:buNone/>
            </a:pPr>
            <a:r>
              <a:rPr lang="da-DK" sz="2800">
                <a:solidFill>
                  <a:schemeClr val="dk1"/>
                </a:solidFill>
              </a:rPr>
              <a:t>Hanna Oulad : Web developer</a:t>
            </a:r>
            <a:endParaRPr sz="2800">
              <a:solidFill>
                <a:srgbClr val="000000"/>
              </a:solidFill>
            </a:endParaRPr>
          </a:p>
        </p:txBody>
      </p:sp>
      <p:sp>
        <p:nvSpPr>
          <p:cNvPr id="60" name="Google Shape;60;gbb0a644276_0_1"/>
          <p:cNvSpPr txBox="1"/>
          <p:nvPr/>
        </p:nvSpPr>
        <p:spPr>
          <a:xfrm>
            <a:off x="8026650" y="1825625"/>
            <a:ext cx="3429900" cy="47049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Font typeface="Arial"/>
              <a:buNone/>
            </a:pPr>
            <a:r>
              <a:rPr lang="da-DK" sz="2800">
                <a:solidFill>
                  <a:schemeClr val="dk1"/>
                </a:solidFill>
              </a:rPr>
              <a:t>Bayar Mohamed : Microsoft .Net Consultant</a:t>
            </a:r>
            <a:endParaRPr sz="2800">
              <a:solidFill>
                <a:srgbClr val="000000"/>
              </a:solidFill>
            </a:endParaRPr>
          </a:p>
        </p:txBody>
      </p:sp>
      <p:pic>
        <p:nvPicPr>
          <p:cNvPr id="61" name="Google Shape;61;gbb0a644276_0_1"/>
          <p:cNvPicPr preferRelativeResize="0"/>
          <p:nvPr/>
        </p:nvPicPr>
        <p:blipFill>
          <a:blip r:embed="rId5">
            <a:alphaModFix/>
          </a:blip>
          <a:stretch>
            <a:fillRect/>
          </a:stretch>
        </p:blipFill>
        <p:spPr>
          <a:xfrm>
            <a:off x="8026650" y="3100625"/>
            <a:ext cx="3429900" cy="3429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bb0a644276_0_276"/>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Graph database</a:t>
            </a:r>
            <a:endParaRPr/>
          </a:p>
        </p:txBody>
      </p:sp>
      <p:pic>
        <p:nvPicPr>
          <p:cNvPr id="177" name="Google Shape;177;gbb0a644276_0_276"/>
          <p:cNvPicPr preferRelativeResize="0"/>
          <p:nvPr/>
        </p:nvPicPr>
        <p:blipFill>
          <a:blip r:embed="rId3">
            <a:alphaModFix/>
          </a:blip>
          <a:stretch>
            <a:fillRect/>
          </a:stretch>
        </p:blipFill>
        <p:spPr>
          <a:xfrm>
            <a:off x="1821650" y="1271604"/>
            <a:ext cx="8102131" cy="5586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a35b76067e_0_0"/>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Some </a:t>
            </a:r>
            <a:r>
              <a:rPr lang="da-DK"/>
              <a:t>Cool Stuff</a:t>
            </a:r>
            <a:r>
              <a:rPr lang="da-DK"/>
              <a:t> We Did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a35b76067e_0_5"/>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total sentiment percentage ?</a:t>
            </a:r>
            <a:endParaRPr/>
          </a:p>
        </p:txBody>
      </p:sp>
      <p:sp>
        <p:nvSpPr>
          <p:cNvPr id="188" name="Google Shape;188;ga35b76067e_0_5"/>
          <p:cNvSpPr txBox="1"/>
          <p:nvPr/>
        </p:nvSpPr>
        <p:spPr>
          <a:xfrm>
            <a:off x="0" y="0"/>
            <a:ext cx="3000000" cy="507900"/>
          </a:xfrm>
          <a:prstGeom prst="rect">
            <a:avLst/>
          </a:prstGeom>
          <a:noFill/>
          <a:ln>
            <a:noFill/>
          </a:ln>
        </p:spPr>
        <p:txBody>
          <a:bodyPr anchorCtr="0" anchor="t" bIns="91425" lIns="91425" spcFirstLastPara="1" rIns="91425" wrap="square" tIns="91425">
            <a:spAutoFit/>
          </a:bodyPr>
          <a:lstStyle/>
          <a:p>
            <a:pPr indent="0" lvl="0" marL="0" rtl="0" algn="l">
              <a:spcBef>
                <a:spcPts val="1100"/>
              </a:spcBef>
              <a:spcAft>
                <a:spcPts val="0"/>
              </a:spcAft>
              <a:buNone/>
            </a:pPr>
            <a:r>
              <a:rPr b="1" lang="da-DK" sz="1050">
                <a:solidFill>
                  <a:schemeClr val="dk1"/>
                </a:solidFill>
                <a:highlight>
                  <a:srgbClr val="FFFFFF"/>
                </a:highlight>
              </a:rPr>
              <a:t>what percentages has a positive, negative and neutral sentiment ?</a:t>
            </a:r>
            <a:endParaRPr b="1" sz="1050">
              <a:solidFill>
                <a:schemeClr val="dk1"/>
              </a:solidFill>
              <a:highlight>
                <a:srgbClr val="FFFFFF"/>
              </a:highlight>
            </a:endParaRPr>
          </a:p>
        </p:txBody>
      </p:sp>
      <p:pic>
        <p:nvPicPr>
          <p:cNvPr id="189" name="Google Shape;189;ga35b76067e_0_5"/>
          <p:cNvPicPr preferRelativeResize="0"/>
          <p:nvPr/>
        </p:nvPicPr>
        <p:blipFill>
          <a:blip r:embed="rId3">
            <a:alphaModFix/>
          </a:blip>
          <a:stretch>
            <a:fillRect/>
          </a:stretch>
        </p:blipFill>
        <p:spPr>
          <a:xfrm>
            <a:off x="152400" y="1521325"/>
            <a:ext cx="7553963" cy="2293575"/>
          </a:xfrm>
          <a:prstGeom prst="rect">
            <a:avLst/>
          </a:prstGeom>
          <a:noFill/>
          <a:ln>
            <a:noFill/>
          </a:ln>
        </p:spPr>
      </p:pic>
      <p:pic>
        <p:nvPicPr>
          <p:cNvPr id="190" name="Google Shape;190;ga35b76067e_0_5"/>
          <p:cNvPicPr preferRelativeResize="0"/>
          <p:nvPr/>
        </p:nvPicPr>
        <p:blipFill>
          <a:blip r:embed="rId4">
            <a:alphaModFix/>
          </a:blip>
          <a:stretch>
            <a:fillRect/>
          </a:stretch>
        </p:blipFill>
        <p:spPr>
          <a:xfrm>
            <a:off x="2636225" y="3814900"/>
            <a:ext cx="6919550" cy="1609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bb0a644276_0_334"/>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positive sentiment</a:t>
            </a:r>
            <a:r>
              <a:rPr lang="da-DK"/>
              <a:t> entity words ?</a:t>
            </a:r>
            <a:endParaRPr/>
          </a:p>
        </p:txBody>
      </p:sp>
      <p:sp>
        <p:nvSpPr>
          <p:cNvPr id="196" name="Google Shape;196;gbb0a644276_0_334"/>
          <p:cNvSpPr txBox="1"/>
          <p:nvPr/>
        </p:nvSpPr>
        <p:spPr>
          <a:xfrm>
            <a:off x="0" y="0"/>
            <a:ext cx="3000000" cy="507900"/>
          </a:xfrm>
          <a:prstGeom prst="rect">
            <a:avLst/>
          </a:prstGeom>
          <a:noFill/>
          <a:ln>
            <a:noFill/>
          </a:ln>
        </p:spPr>
        <p:txBody>
          <a:bodyPr anchorCtr="0" anchor="t" bIns="91425" lIns="91425" spcFirstLastPara="1" rIns="91425" wrap="square" tIns="91425">
            <a:spAutoFit/>
          </a:bodyPr>
          <a:lstStyle/>
          <a:p>
            <a:pPr indent="0" lvl="0" marL="0" rtl="0" algn="l">
              <a:spcBef>
                <a:spcPts val="1100"/>
              </a:spcBef>
              <a:spcAft>
                <a:spcPts val="0"/>
              </a:spcAft>
              <a:buNone/>
            </a:pPr>
            <a:r>
              <a:rPr b="1" lang="da-DK" sz="1050">
                <a:solidFill>
                  <a:schemeClr val="dk1"/>
                </a:solidFill>
                <a:highlight>
                  <a:srgbClr val="FFFFFF"/>
                </a:highlight>
              </a:rPr>
              <a:t>what percentages has a positive, negative and neutral sentiment ?</a:t>
            </a:r>
            <a:endParaRPr b="1" sz="1050">
              <a:solidFill>
                <a:schemeClr val="dk1"/>
              </a:solidFill>
              <a:highlight>
                <a:srgbClr val="FFFFFF"/>
              </a:highlight>
            </a:endParaRPr>
          </a:p>
        </p:txBody>
      </p:sp>
      <p:pic>
        <p:nvPicPr>
          <p:cNvPr id="197" name="Google Shape;197;gbb0a644276_0_334"/>
          <p:cNvPicPr preferRelativeResize="0"/>
          <p:nvPr/>
        </p:nvPicPr>
        <p:blipFill>
          <a:blip r:embed="rId3">
            <a:alphaModFix/>
          </a:blip>
          <a:stretch>
            <a:fillRect/>
          </a:stretch>
        </p:blipFill>
        <p:spPr>
          <a:xfrm>
            <a:off x="3836450" y="1499550"/>
            <a:ext cx="7517316" cy="1524788"/>
          </a:xfrm>
          <a:prstGeom prst="rect">
            <a:avLst/>
          </a:prstGeom>
          <a:noFill/>
          <a:ln>
            <a:noFill/>
          </a:ln>
        </p:spPr>
      </p:pic>
      <p:pic>
        <p:nvPicPr>
          <p:cNvPr id="198" name="Google Shape;198;gbb0a644276_0_334"/>
          <p:cNvPicPr preferRelativeResize="0"/>
          <p:nvPr/>
        </p:nvPicPr>
        <p:blipFill>
          <a:blip r:embed="rId4">
            <a:alphaModFix/>
          </a:blip>
          <a:stretch>
            <a:fillRect/>
          </a:stretch>
        </p:blipFill>
        <p:spPr>
          <a:xfrm>
            <a:off x="320325" y="1499539"/>
            <a:ext cx="2790438" cy="5358450"/>
          </a:xfrm>
          <a:prstGeom prst="rect">
            <a:avLst/>
          </a:prstGeom>
          <a:noFill/>
          <a:ln>
            <a:noFill/>
          </a:ln>
        </p:spPr>
      </p:pic>
      <p:pic>
        <p:nvPicPr>
          <p:cNvPr id="199" name="Google Shape;199;gbb0a644276_0_334"/>
          <p:cNvPicPr preferRelativeResize="0"/>
          <p:nvPr/>
        </p:nvPicPr>
        <p:blipFill>
          <a:blip r:embed="rId5">
            <a:alphaModFix/>
          </a:blip>
          <a:stretch>
            <a:fillRect/>
          </a:stretch>
        </p:blipFill>
        <p:spPr>
          <a:xfrm>
            <a:off x="4428013" y="3118488"/>
            <a:ext cx="4578364" cy="352886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gbb0a644276_0_504"/>
          <p:cNvPicPr preferRelativeResize="0"/>
          <p:nvPr/>
        </p:nvPicPr>
        <p:blipFill>
          <a:blip r:embed="rId3">
            <a:alphaModFix/>
          </a:blip>
          <a:stretch>
            <a:fillRect/>
          </a:stretch>
        </p:blipFill>
        <p:spPr>
          <a:xfrm>
            <a:off x="4102300" y="94950"/>
            <a:ext cx="7979900" cy="6763050"/>
          </a:xfrm>
          <a:prstGeom prst="rect">
            <a:avLst/>
          </a:prstGeom>
          <a:noFill/>
          <a:ln>
            <a:noFill/>
          </a:ln>
        </p:spPr>
      </p:pic>
      <p:sp>
        <p:nvSpPr>
          <p:cNvPr id="205" name="Google Shape;205;gbb0a644276_0_504"/>
          <p:cNvSpPr txBox="1"/>
          <p:nvPr/>
        </p:nvSpPr>
        <p:spPr>
          <a:xfrm>
            <a:off x="0" y="0"/>
            <a:ext cx="3000000" cy="507900"/>
          </a:xfrm>
          <a:prstGeom prst="rect">
            <a:avLst/>
          </a:prstGeom>
          <a:noFill/>
          <a:ln>
            <a:noFill/>
          </a:ln>
        </p:spPr>
        <p:txBody>
          <a:bodyPr anchorCtr="0" anchor="t" bIns="91425" lIns="91425" spcFirstLastPara="1" rIns="91425" wrap="square" tIns="91425">
            <a:spAutoFit/>
          </a:bodyPr>
          <a:lstStyle/>
          <a:p>
            <a:pPr indent="0" lvl="0" marL="0" rtl="0" algn="l">
              <a:spcBef>
                <a:spcPts val="1100"/>
              </a:spcBef>
              <a:spcAft>
                <a:spcPts val="0"/>
              </a:spcAft>
              <a:buNone/>
            </a:pPr>
            <a:r>
              <a:rPr b="1" lang="da-DK" sz="1050">
                <a:solidFill>
                  <a:schemeClr val="dk1"/>
                </a:solidFill>
                <a:highlight>
                  <a:srgbClr val="FFFFFF"/>
                </a:highlight>
              </a:rPr>
              <a:t>what percentages has a positive, negative and neutral sentiment ?</a:t>
            </a:r>
            <a:endParaRPr b="1" sz="1050">
              <a:solidFill>
                <a:schemeClr val="dk1"/>
              </a:solidFill>
              <a:highlight>
                <a:srgbClr val="FFFFFF"/>
              </a:highlight>
            </a:endParaRPr>
          </a:p>
        </p:txBody>
      </p:sp>
      <p:sp>
        <p:nvSpPr>
          <p:cNvPr id="206" name="Google Shape;206;gbb0a644276_0_504"/>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cluster</a:t>
            </a:r>
            <a:r>
              <a:rPr lang="da-DK"/>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bb0a644276_0_344"/>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Machine Learning</a:t>
            </a:r>
            <a:endParaRPr/>
          </a:p>
        </p:txBody>
      </p:sp>
      <p:sp>
        <p:nvSpPr>
          <p:cNvPr id="212" name="Google Shape;212;gbb0a644276_0_34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13" name="Google Shape;213;gbb0a644276_0_344"/>
          <p:cNvPicPr preferRelativeResize="0"/>
          <p:nvPr/>
        </p:nvPicPr>
        <p:blipFill>
          <a:blip r:embed="rId3">
            <a:alphaModFix/>
          </a:blip>
          <a:stretch>
            <a:fillRect/>
          </a:stretch>
        </p:blipFill>
        <p:spPr>
          <a:xfrm>
            <a:off x="838206" y="1825631"/>
            <a:ext cx="10515601" cy="2792121"/>
          </a:xfrm>
          <a:prstGeom prst="rect">
            <a:avLst/>
          </a:prstGeom>
          <a:noFill/>
          <a:ln>
            <a:noFill/>
          </a:ln>
        </p:spPr>
      </p:pic>
      <p:pic>
        <p:nvPicPr>
          <p:cNvPr id="214" name="Google Shape;214;gbb0a644276_0_344"/>
          <p:cNvPicPr preferRelativeResize="0"/>
          <p:nvPr/>
        </p:nvPicPr>
        <p:blipFill>
          <a:blip r:embed="rId4">
            <a:alphaModFix/>
          </a:blip>
          <a:stretch>
            <a:fillRect/>
          </a:stretch>
        </p:blipFill>
        <p:spPr>
          <a:xfrm>
            <a:off x="3792340" y="4847798"/>
            <a:ext cx="4607327" cy="1325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bb0a644276_0_387"/>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Machine Learning</a:t>
            </a:r>
            <a:endParaRPr/>
          </a:p>
        </p:txBody>
      </p:sp>
      <p:pic>
        <p:nvPicPr>
          <p:cNvPr id="220" name="Google Shape;220;gbb0a644276_0_387"/>
          <p:cNvPicPr preferRelativeResize="0"/>
          <p:nvPr/>
        </p:nvPicPr>
        <p:blipFill>
          <a:blip r:embed="rId3">
            <a:alphaModFix/>
          </a:blip>
          <a:stretch>
            <a:fillRect/>
          </a:stretch>
        </p:blipFill>
        <p:spPr>
          <a:xfrm>
            <a:off x="1907250" y="1747975"/>
            <a:ext cx="9760726" cy="4739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bb0a644276_0_434"/>
          <p:cNvSpPr txBox="1"/>
          <p:nvPr>
            <p:ph type="title"/>
          </p:nvPr>
        </p:nvSpPr>
        <p:spPr>
          <a:xfrm>
            <a:off x="1707875" y="269875"/>
            <a:ext cx="103305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Most important </a:t>
            </a:r>
            <a:r>
              <a:rPr lang="da-DK"/>
              <a:t>Sentiment Influencer</a:t>
            </a:r>
            <a:endParaRPr/>
          </a:p>
        </p:txBody>
      </p:sp>
      <p:pic>
        <p:nvPicPr>
          <p:cNvPr id="226" name="Google Shape;226;gbb0a644276_0_434"/>
          <p:cNvPicPr preferRelativeResize="0"/>
          <p:nvPr/>
        </p:nvPicPr>
        <p:blipFill>
          <a:blip r:embed="rId3">
            <a:alphaModFix/>
          </a:blip>
          <a:stretch>
            <a:fillRect/>
          </a:stretch>
        </p:blipFill>
        <p:spPr>
          <a:xfrm>
            <a:off x="0" y="1595575"/>
            <a:ext cx="8305212" cy="5197200"/>
          </a:xfrm>
          <a:prstGeom prst="rect">
            <a:avLst/>
          </a:prstGeom>
          <a:noFill/>
          <a:ln>
            <a:noFill/>
          </a:ln>
        </p:spPr>
      </p:pic>
      <p:sp>
        <p:nvSpPr>
          <p:cNvPr id="227" name="Google Shape;227;gbb0a644276_0_434"/>
          <p:cNvSpPr txBox="1"/>
          <p:nvPr/>
        </p:nvSpPr>
        <p:spPr>
          <a:xfrm>
            <a:off x="5384350" y="1709150"/>
            <a:ext cx="66537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None/>
            </a:pPr>
            <a:r>
              <a:rPr b="1" lang="da-DK" sz="2800">
                <a:solidFill>
                  <a:srgbClr val="FF0000"/>
                </a:solidFill>
              </a:rPr>
              <a:t>How Was Your Last Month With Us ?</a:t>
            </a:r>
            <a:endParaRPr b="1" sz="2800">
              <a:solidFill>
                <a:srgbClr val="FF0000"/>
              </a:solidFill>
            </a:endParaRPr>
          </a:p>
          <a:p>
            <a:pPr indent="-50800" lvl="0" marL="228600" rtl="0" algn="l">
              <a:lnSpc>
                <a:spcPct val="90000"/>
              </a:lnSpc>
              <a:spcBef>
                <a:spcPts val="0"/>
              </a:spcBef>
              <a:spcAft>
                <a:spcPts val="0"/>
              </a:spcAft>
              <a:buNone/>
            </a:pPr>
            <a:r>
              <a:t/>
            </a:r>
            <a:endParaRPr b="1" sz="2800">
              <a:solidFill>
                <a:srgbClr val="FF0000"/>
              </a:solidFill>
            </a:endParaRPr>
          </a:p>
          <a:p>
            <a:pPr indent="-50800" lvl="0" marL="228600" rtl="0" algn="l">
              <a:lnSpc>
                <a:spcPct val="90000"/>
              </a:lnSpc>
              <a:spcBef>
                <a:spcPts val="0"/>
              </a:spcBef>
              <a:spcAft>
                <a:spcPts val="0"/>
              </a:spcAft>
              <a:buNone/>
            </a:pPr>
            <a:r>
              <a:t/>
            </a:r>
            <a:endParaRPr b="1" sz="2800">
              <a:solidFill>
                <a:srgbClr val="FF0000"/>
              </a:solidFill>
            </a:endParaRPr>
          </a:p>
          <a:p>
            <a:pPr indent="-50800" lvl="0" marL="228600" rtl="0" algn="l">
              <a:lnSpc>
                <a:spcPct val="90000"/>
              </a:lnSpc>
              <a:spcBef>
                <a:spcPts val="0"/>
              </a:spcBef>
              <a:spcAft>
                <a:spcPts val="0"/>
              </a:spcAft>
              <a:buNone/>
            </a:pPr>
            <a:r>
              <a:t/>
            </a:r>
            <a:endParaRPr b="1" sz="2800">
              <a:solidFill>
                <a:srgbClr val="FF0000"/>
              </a:solidFill>
            </a:endParaRPr>
          </a:p>
          <a:p>
            <a:pPr indent="-50800" lvl="0" marL="228600" rtl="0" algn="l">
              <a:lnSpc>
                <a:spcPct val="90000"/>
              </a:lnSpc>
              <a:spcBef>
                <a:spcPts val="0"/>
              </a:spcBef>
              <a:spcAft>
                <a:spcPts val="0"/>
              </a:spcAft>
              <a:buNone/>
            </a:pPr>
            <a:r>
              <a:rPr b="1" lang="da-DK" sz="2800">
                <a:solidFill>
                  <a:srgbClr val="FF0000"/>
                </a:solidFill>
              </a:rPr>
              <a:t>… we can explain why a cluster or a certain sentiment comes from</a:t>
            </a:r>
            <a:endParaRPr b="1" sz="2800">
              <a:solidFill>
                <a:srgbClr val="FF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a35b76067e_0_10"/>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Showcasing the data </a:t>
            </a:r>
            <a:r>
              <a:rPr lang="da-DK"/>
              <a:t>treatment</a:t>
            </a:r>
            <a:endParaRPr/>
          </a:p>
        </p:txBody>
      </p:sp>
      <p:sp>
        <p:nvSpPr>
          <p:cNvPr id="233" name="Google Shape;233;ga35b76067e_0_1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34" name="Google Shape;234;ga35b76067e_0_10"/>
          <p:cNvPicPr preferRelativeResize="0"/>
          <p:nvPr/>
        </p:nvPicPr>
        <p:blipFill>
          <a:blip r:embed="rId3">
            <a:alphaModFix/>
          </a:blip>
          <a:stretch>
            <a:fillRect/>
          </a:stretch>
        </p:blipFill>
        <p:spPr>
          <a:xfrm>
            <a:off x="476725" y="1469499"/>
            <a:ext cx="10316300" cy="49331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bb782c17b6_0_49"/>
          <p:cNvSpPr txBox="1"/>
          <p:nvPr>
            <p:ph type="title"/>
          </p:nvPr>
        </p:nvSpPr>
        <p:spPr>
          <a:xfrm>
            <a:off x="1707874" y="269875"/>
            <a:ext cx="96459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a-DK"/>
              <a:t>Requirements</a:t>
            </a:r>
            <a:endParaRPr/>
          </a:p>
        </p:txBody>
      </p:sp>
      <p:sp>
        <p:nvSpPr>
          <p:cNvPr id="241" name="Google Shape;241;gbb782c17b6_0_49"/>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a-DK"/>
              <a:t> </a:t>
            </a:r>
            <a:r>
              <a:rPr lang="da-DK" sz="1400"/>
              <a:t>A</a:t>
            </a:r>
            <a:r>
              <a:rPr lang="da-DK" sz="1400"/>
              <a:t>sp.net core web api project with </a:t>
            </a:r>
            <a:endParaRPr sz="1400"/>
          </a:p>
          <a:p>
            <a:pPr indent="0" lvl="0" marL="0" rtl="0" algn="l">
              <a:spcBef>
                <a:spcPts val="1000"/>
              </a:spcBef>
              <a:spcAft>
                <a:spcPts val="0"/>
              </a:spcAft>
              <a:buNone/>
            </a:pPr>
            <a:r>
              <a:t/>
            </a:r>
            <a:endParaRPr sz="1400"/>
          </a:p>
          <a:p>
            <a:pPr indent="0" lvl="0" marL="101600" marR="101600" rtl="0" algn="l">
              <a:lnSpc>
                <a:spcPct val="150000"/>
              </a:lnSpc>
              <a:spcBef>
                <a:spcPts val="0"/>
              </a:spcBef>
              <a:spcAft>
                <a:spcPts val="0"/>
              </a:spcAft>
              <a:buNone/>
            </a:pPr>
            <a:r>
              <a:rPr lang="da-DK" sz="1400">
                <a:solidFill>
                  <a:srgbClr val="FFFFFF"/>
                </a:solidFill>
                <a:highlight>
                  <a:srgbClr val="002440"/>
                </a:highlight>
                <a:latin typeface="Courier New"/>
                <a:ea typeface="Courier New"/>
                <a:cs typeface="Courier New"/>
                <a:sym typeface="Courier New"/>
              </a:rPr>
              <a:t>Microsoft.Bot.Builder.Integration.AspNet.Core </a:t>
            </a:r>
            <a:endParaRPr sz="1400"/>
          </a:p>
          <a:p>
            <a:pPr indent="0" lvl="0" marL="101600" marR="101600" rtl="0" algn="l">
              <a:lnSpc>
                <a:spcPct val="150000"/>
              </a:lnSpc>
              <a:spcBef>
                <a:spcPts val="800"/>
              </a:spcBef>
              <a:spcAft>
                <a:spcPts val="0"/>
              </a:spcAft>
              <a:buNone/>
            </a:pPr>
            <a:r>
              <a:rPr lang="da-DK" sz="1400"/>
              <a:t>Bot framework Emulator </a:t>
            </a:r>
            <a:endParaRPr sz="1400"/>
          </a:p>
          <a:p>
            <a:pPr indent="0" lvl="0" marL="101600" marR="101600" rtl="0" algn="l">
              <a:lnSpc>
                <a:spcPct val="150000"/>
              </a:lnSpc>
              <a:spcBef>
                <a:spcPts val="800"/>
              </a:spcBef>
              <a:spcAft>
                <a:spcPts val="0"/>
              </a:spcAft>
              <a:buNone/>
            </a:pPr>
            <a:r>
              <a:rPr lang="da-DK" sz="1400"/>
              <a:t>Entity Framework Core</a:t>
            </a:r>
            <a:endParaRPr sz="1400"/>
          </a:p>
          <a:p>
            <a:pPr indent="0" lvl="0" marL="101600" marR="101600" rtl="0" algn="l">
              <a:lnSpc>
                <a:spcPct val="150000"/>
              </a:lnSpc>
              <a:spcBef>
                <a:spcPts val="800"/>
              </a:spcBef>
              <a:spcAft>
                <a:spcPts val="0"/>
              </a:spcAft>
              <a:buNone/>
            </a:pPr>
            <a:r>
              <a:rPr lang="da-DK" sz="1400"/>
              <a:t>Sql Server</a:t>
            </a:r>
            <a:endParaRPr sz="1400"/>
          </a:p>
          <a:p>
            <a:pPr indent="0" lvl="0" marL="101600" marR="101600" rtl="0" algn="l">
              <a:lnSpc>
                <a:spcPct val="150000"/>
              </a:lnSpc>
              <a:spcBef>
                <a:spcPts val="800"/>
              </a:spcBef>
              <a:spcAft>
                <a:spcPts val="0"/>
              </a:spcAft>
              <a:buNone/>
            </a:pPr>
            <a:r>
              <a:rPr lang="da-DK" sz="1400"/>
              <a:t>adaptivecards.io web site</a:t>
            </a:r>
            <a:endParaRPr sz="1400"/>
          </a:p>
          <a:p>
            <a:pPr indent="0" lvl="0" marL="101600" marR="101600" rtl="0" algn="l">
              <a:lnSpc>
                <a:spcPct val="150000"/>
              </a:lnSpc>
              <a:spcBef>
                <a:spcPts val="800"/>
              </a:spcBef>
              <a:spcAft>
                <a:spcPts val="0"/>
              </a:spcAft>
              <a:buNone/>
            </a:pPr>
            <a:r>
              <a:rPr lang="da-DK" sz="1400"/>
              <a:t>source code : </a:t>
            </a:r>
            <a:r>
              <a:rPr lang="da-DK" sz="1100" u="sng">
                <a:solidFill>
                  <a:schemeClr val="hlink"/>
                </a:solidFill>
                <a:hlinkClick r:id="rId3"/>
              </a:rPr>
              <a:t>bayarmohamed/Hackathon (github.com)</a:t>
            </a:r>
            <a:endParaRPr sz="1400"/>
          </a:p>
          <a:p>
            <a:pPr indent="0" lvl="0" marL="0" rtl="0" algn="l">
              <a:spcBef>
                <a:spcPts val="1000"/>
              </a:spcBef>
              <a:spcAft>
                <a:spcPts val="0"/>
              </a:spcAft>
              <a:buNone/>
            </a:pPr>
            <a:r>
              <a:t/>
            </a:r>
            <a:endParaRPr sz="1400"/>
          </a:p>
          <a:p>
            <a:pPr indent="0" lvl="0" marL="0" rtl="0" algn="l">
              <a:spcBef>
                <a:spcPts val="1000"/>
              </a:spcBef>
              <a:spcAft>
                <a:spcPts val="0"/>
              </a:spcAft>
              <a:buNone/>
            </a:pPr>
            <a:r>
              <a:t/>
            </a:r>
            <a:endParaRPr sz="1400"/>
          </a:p>
          <a:p>
            <a:pPr indent="0" lvl="0" marL="101600" marR="101600" rtl="0" algn="l">
              <a:lnSpc>
                <a:spcPct val="150000"/>
              </a:lnSpc>
              <a:spcBef>
                <a:spcPts val="0"/>
              </a:spcBef>
              <a:spcAft>
                <a:spcPts val="0"/>
              </a:spcAft>
              <a:buNone/>
            </a:pPr>
            <a:r>
              <a:t/>
            </a:r>
            <a:endParaRPr sz="1400">
              <a:solidFill>
                <a:srgbClr val="FFFFFF"/>
              </a:solidFill>
              <a:highlight>
                <a:srgbClr val="002440"/>
              </a:highlight>
              <a:latin typeface="Courier New"/>
              <a:ea typeface="Courier New"/>
              <a:cs typeface="Courier New"/>
              <a:sym typeface="Courier New"/>
            </a:endParaRPr>
          </a:p>
          <a:p>
            <a:pPr indent="0" lvl="0" marL="101600" marR="101600" rtl="0" algn="l">
              <a:lnSpc>
                <a:spcPct val="150000"/>
              </a:lnSpc>
              <a:spcBef>
                <a:spcPts val="800"/>
              </a:spcBef>
              <a:spcAft>
                <a:spcPts val="0"/>
              </a:spcAft>
              <a:buNone/>
            </a:pPr>
            <a:r>
              <a:t/>
            </a:r>
            <a:endParaRPr sz="1400">
              <a:solidFill>
                <a:srgbClr val="FFFFFF"/>
              </a:solidFill>
              <a:highlight>
                <a:srgbClr val="002440"/>
              </a:highlight>
              <a:latin typeface="Courier New"/>
              <a:ea typeface="Courier New"/>
              <a:cs typeface="Courier New"/>
              <a:sym typeface="Courier New"/>
            </a:endParaRPr>
          </a:p>
          <a:p>
            <a:pPr indent="0" lvl="0" marL="0" marR="101600" rtl="0" algn="l">
              <a:lnSpc>
                <a:spcPct val="150000"/>
              </a:lnSpc>
              <a:spcBef>
                <a:spcPts val="800"/>
              </a:spcBef>
              <a:spcAft>
                <a:spcPts val="800"/>
              </a:spcAft>
              <a:buNone/>
            </a:pPr>
            <a:r>
              <a:t/>
            </a:r>
            <a:endParaRPr sz="1400">
              <a:solidFill>
                <a:srgbClr val="FFFFFF"/>
              </a:solidFill>
              <a:highlight>
                <a:srgbClr val="002440"/>
              </a:highlight>
              <a:latin typeface="Courier New"/>
              <a:ea typeface="Courier New"/>
              <a:cs typeface="Courier New"/>
              <a:sym typeface="Courier New"/>
            </a:endParaRPr>
          </a:p>
        </p:txBody>
      </p:sp>
      <p:pic>
        <p:nvPicPr>
          <p:cNvPr id="242" name="Google Shape;242;gbb782c17b6_0_49"/>
          <p:cNvPicPr preferRelativeResize="0"/>
          <p:nvPr/>
        </p:nvPicPr>
        <p:blipFill>
          <a:blip r:embed="rId4">
            <a:alphaModFix/>
          </a:blip>
          <a:stretch>
            <a:fillRect/>
          </a:stretch>
        </p:blipFill>
        <p:spPr>
          <a:xfrm>
            <a:off x="3197398" y="5104825"/>
            <a:ext cx="1884775" cy="1530700"/>
          </a:xfrm>
          <a:prstGeom prst="rect">
            <a:avLst/>
          </a:prstGeom>
          <a:noFill/>
          <a:ln>
            <a:noFill/>
          </a:ln>
        </p:spPr>
      </p:pic>
      <p:pic>
        <p:nvPicPr>
          <p:cNvPr id="243" name="Google Shape;243;gbb782c17b6_0_49"/>
          <p:cNvPicPr preferRelativeResize="0"/>
          <p:nvPr/>
        </p:nvPicPr>
        <p:blipFill>
          <a:blip r:embed="rId5">
            <a:alphaModFix/>
          </a:blip>
          <a:stretch>
            <a:fillRect/>
          </a:stretch>
        </p:blipFill>
        <p:spPr>
          <a:xfrm>
            <a:off x="5433475" y="5104825"/>
            <a:ext cx="1884774" cy="1530700"/>
          </a:xfrm>
          <a:prstGeom prst="rect">
            <a:avLst/>
          </a:prstGeom>
          <a:noFill/>
          <a:ln>
            <a:noFill/>
          </a:ln>
        </p:spPr>
      </p:pic>
      <p:pic>
        <p:nvPicPr>
          <p:cNvPr id="244" name="Google Shape;244;gbb782c17b6_0_49"/>
          <p:cNvPicPr preferRelativeResize="0"/>
          <p:nvPr/>
        </p:nvPicPr>
        <p:blipFill>
          <a:blip r:embed="rId6">
            <a:alphaModFix/>
          </a:blip>
          <a:stretch>
            <a:fillRect/>
          </a:stretch>
        </p:blipFill>
        <p:spPr>
          <a:xfrm>
            <a:off x="1014825" y="5104825"/>
            <a:ext cx="1884775" cy="1530700"/>
          </a:xfrm>
          <a:prstGeom prst="rect">
            <a:avLst/>
          </a:prstGeom>
          <a:noFill/>
          <a:ln>
            <a:noFill/>
          </a:ln>
        </p:spPr>
      </p:pic>
      <p:pic>
        <p:nvPicPr>
          <p:cNvPr id="245" name="Google Shape;245;gbb782c17b6_0_49"/>
          <p:cNvPicPr preferRelativeResize="0"/>
          <p:nvPr/>
        </p:nvPicPr>
        <p:blipFill>
          <a:blip r:embed="rId7">
            <a:alphaModFix/>
          </a:blip>
          <a:stretch>
            <a:fillRect/>
          </a:stretch>
        </p:blipFill>
        <p:spPr>
          <a:xfrm>
            <a:off x="7669550" y="5104825"/>
            <a:ext cx="1884774" cy="1530700"/>
          </a:xfrm>
          <a:prstGeom prst="rect">
            <a:avLst/>
          </a:prstGeom>
          <a:noFill/>
          <a:ln>
            <a:noFill/>
          </a:ln>
        </p:spPr>
      </p:pic>
      <p:pic>
        <p:nvPicPr>
          <p:cNvPr id="246" name="Google Shape;246;gbb782c17b6_0_49"/>
          <p:cNvPicPr preferRelativeResize="0"/>
          <p:nvPr/>
        </p:nvPicPr>
        <p:blipFill>
          <a:blip r:embed="rId8">
            <a:alphaModFix/>
          </a:blip>
          <a:stretch>
            <a:fillRect/>
          </a:stretch>
        </p:blipFill>
        <p:spPr>
          <a:xfrm>
            <a:off x="9627425" y="5104825"/>
            <a:ext cx="1884774" cy="1530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gbb0a644276_0_56"/>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What is it About ?</a:t>
            </a:r>
            <a:endParaRPr/>
          </a:p>
        </p:txBody>
      </p:sp>
      <p:sp>
        <p:nvSpPr>
          <p:cNvPr id="67" name="Google Shape;67;gbb0a644276_0_56"/>
          <p:cNvSpPr txBox="1"/>
          <p:nvPr/>
        </p:nvSpPr>
        <p:spPr>
          <a:xfrm>
            <a:off x="838200" y="1825625"/>
            <a:ext cx="10414200" cy="51564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None/>
            </a:pPr>
            <a:r>
              <a:rPr lang="da-DK" sz="2800">
                <a:solidFill>
                  <a:schemeClr val="dk1"/>
                </a:solidFill>
              </a:rPr>
              <a:t>collecting and analysing employee feedback</a:t>
            </a:r>
            <a:endParaRPr sz="2800">
              <a:solidFill>
                <a:schemeClr val="dk1"/>
              </a:solidFill>
            </a:endParaRPr>
          </a:p>
          <a:p>
            <a:pPr indent="-50800" lvl="0" marL="228600" rtl="0" algn="l">
              <a:lnSpc>
                <a:spcPct val="90000"/>
              </a:lnSpc>
              <a:spcBef>
                <a:spcPts val="0"/>
              </a:spcBef>
              <a:spcAft>
                <a:spcPts val="0"/>
              </a:spcAft>
              <a:buNone/>
            </a:pPr>
            <a:r>
              <a:t/>
            </a:r>
            <a:endParaRPr sz="2800">
              <a:solidFill>
                <a:schemeClr val="dk1"/>
              </a:solidFill>
            </a:endParaRPr>
          </a:p>
          <a:p>
            <a:pPr indent="0" lvl="0" marL="177800" rtl="0" algn="l">
              <a:lnSpc>
                <a:spcPct val="90000"/>
              </a:lnSpc>
              <a:spcBef>
                <a:spcPts val="0"/>
              </a:spcBef>
              <a:spcAft>
                <a:spcPts val="0"/>
              </a:spcAft>
              <a:buNone/>
            </a:pPr>
            <a:r>
              <a:t/>
            </a:r>
            <a:endParaRPr sz="2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799747d86d_0_1"/>
          <p:cNvSpPr txBox="1"/>
          <p:nvPr>
            <p:ph type="title"/>
          </p:nvPr>
        </p:nvSpPr>
        <p:spPr>
          <a:xfrm>
            <a:off x="1707874" y="269875"/>
            <a:ext cx="96459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a-DK"/>
              <a:t>Bot Framework Emulator</a:t>
            </a:r>
            <a:endParaRPr/>
          </a:p>
        </p:txBody>
      </p:sp>
      <p:pic>
        <p:nvPicPr>
          <p:cNvPr id="253" name="Google Shape;253;g799747d86d_0_1"/>
          <p:cNvPicPr preferRelativeResize="0"/>
          <p:nvPr/>
        </p:nvPicPr>
        <p:blipFill>
          <a:blip r:embed="rId3">
            <a:alphaModFix/>
          </a:blip>
          <a:stretch>
            <a:fillRect/>
          </a:stretch>
        </p:blipFill>
        <p:spPr>
          <a:xfrm>
            <a:off x="2984203" y="1595575"/>
            <a:ext cx="8314548" cy="51313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bb782c17b6_0_0"/>
          <p:cNvSpPr txBox="1"/>
          <p:nvPr>
            <p:ph type="title"/>
          </p:nvPr>
        </p:nvSpPr>
        <p:spPr>
          <a:xfrm>
            <a:off x="1707874" y="269875"/>
            <a:ext cx="96459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a-DK"/>
              <a:t>ChatBot For Survey</a:t>
            </a:r>
            <a:endParaRPr/>
          </a:p>
        </p:txBody>
      </p:sp>
      <p:pic>
        <p:nvPicPr>
          <p:cNvPr id="260" name="Google Shape;260;gbb782c17b6_0_0"/>
          <p:cNvPicPr preferRelativeResize="0"/>
          <p:nvPr/>
        </p:nvPicPr>
        <p:blipFill>
          <a:blip r:embed="rId3">
            <a:alphaModFix/>
          </a:blip>
          <a:stretch>
            <a:fillRect/>
          </a:stretch>
        </p:blipFill>
        <p:spPr>
          <a:xfrm>
            <a:off x="3795975" y="1478200"/>
            <a:ext cx="7798177" cy="4802776"/>
          </a:xfrm>
          <a:prstGeom prst="rect">
            <a:avLst/>
          </a:prstGeom>
          <a:noFill/>
          <a:ln>
            <a:noFill/>
          </a:ln>
        </p:spPr>
      </p:pic>
      <p:sp>
        <p:nvSpPr>
          <p:cNvPr id="261" name="Google Shape;261;gbb782c17b6_0_0"/>
          <p:cNvSpPr txBox="1"/>
          <p:nvPr/>
        </p:nvSpPr>
        <p:spPr>
          <a:xfrm>
            <a:off x="331875" y="1776725"/>
            <a:ext cx="32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2" name="Google Shape;262;gbb782c17b6_0_0"/>
          <p:cNvSpPr txBox="1"/>
          <p:nvPr/>
        </p:nvSpPr>
        <p:spPr>
          <a:xfrm>
            <a:off x="331875" y="1825625"/>
            <a:ext cx="34641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None/>
            </a:pPr>
            <a:r>
              <a:rPr lang="da-DK" sz="2800">
                <a:solidFill>
                  <a:srgbClr val="000000"/>
                </a:solidFill>
              </a:rPr>
              <a:t>Use chatbot with </a:t>
            </a:r>
            <a:r>
              <a:rPr lang="da-DK" sz="2800"/>
              <a:t>“A</a:t>
            </a:r>
            <a:r>
              <a:rPr lang="da-DK" sz="2800">
                <a:solidFill>
                  <a:srgbClr val="000000"/>
                </a:solidFill>
              </a:rPr>
              <a:t>dapti</a:t>
            </a:r>
            <a:r>
              <a:rPr lang="da-DK" sz="2800"/>
              <a:t>v</a:t>
            </a:r>
            <a:r>
              <a:rPr lang="da-DK" sz="2800">
                <a:solidFill>
                  <a:srgbClr val="000000"/>
                </a:solidFill>
              </a:rPr>
              <a:t>e Cards</a:t>
            </a:r>
            <a:r>
              <a:rPr lang="da-DK" sz="2800"/>
              <a:t>”</a:t>
            </a:r>
            <a:r>
              <a:rPr lang="da-DK" sz="2800">
                <a:solidFill>
                  <a:srgbClr val="000000"/>
                </a:solidFill>
              </a:rPr>
              <a:t> </a:t>
            </a:r>
            <a:r>
              <a:rPr lang="da-DK" sz="2800"/>
              <a:t>SDK</a:t>
            </a:r>
            <a:r>
              <a:rPr lang="da-DK" sz="2800">
                <a:solidFill>
                  <a:srgbClr val="000000"/>
                </a:solidFill>
              </a:rPr>
              <a:t> or json to generate a survey for</a:t>
            </a:r>
            <a:r>
              <a:rPr lang="da-DK" sz="2800"/>
              <a:t>m</a:t>
            </a:r>
            <a:endParaRPr sz="2800">
              <a:solidFill>
                <a:srgbClr val="000000"/>
              </a:solidFill>
            </a:endParaRPr>
          </a:p>
          <a:p>
            <a:pPr indent="-50800" lvl="0" marL="228600" rtl="0" algn="l">
              <a:lnSpc>
                <a:spcPct val="90000"/>
              </a:lnSpc>
              <a:spcBef>
                <a:spcPts val="0"/>
              </a:spcBef>
              <a:spcAft>
                <a:spcPts val="0"/>
              </a:spcAft>
              <a:buNone/>
            </a:pPr>
            <a:r>
              <a:t/>
            </a:r>
            <a:endParaRPr sz="2800">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bb782c17b6_0_7"/>
          <p:cNvSpPr txBox="1"/>
          <p:nvPr>
            <p:ph type="title"/>
          </p:nvPr>
        </p:nvSpPr>
        <p:spPr>
          <a:xfrm>
            <a:off x="1707874" y="269875"/>
            <a:ext cx="96459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a-DK"/>
              <a:t>Training Data with ML.Net</a:t>
            </a:r>
            <a:endParaRPr/>
          </a:p>
        </p:txBody>
      </p:sp>
      <p:pic>
        <p:nvPicPr>
          <p:cNvPr id="269" name="Google Shape;269;gbb782c17b6_0_7"/>
          <p:cNvPicPr preferRelativeResize="0"/>
          <p:nvPr/>
        </p:nvPicPr>
        <p:blipFill>
          <a:blip r:embed="rId3">
            <a:alphaModFix/>
          </a:blip>
          <a:stretch>
            <a:fillRect/>
          </a:stretch>
        </p:blipFill>
        <p:spPr>
          <a:xfrm>
            <a:off x="3501175" y="1651700"/>
            <a:ext cx="8463822" cy="4957625"/>
          </a:xfrm>
          <a:prstGeom prst="rect">
            <a:avLst/>
          </a:prstGeom>
          <a:noFill/>
          <a:ln>
            <a:noFill/>
          </a:ln>
        </p:spPr>
      </p:pic>
      <p:sp>
        <p:nvSpPr>
          <p:cNvPr id="270" name="Google Shape;270;gbb782c17b6_0_7"/>
          <p:cNvSpPr txBox="1"/>
          <p:nvPr/>
        </p:nvSpPr>
        <p:spPr>
          <a:xfrm>
            <a:off x="214200" y="1723225"/>
            <a:ext cx="2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1" name="Google Shape;271;gbb782c17b6_0_7"/>
          <p:cNvSpPr txBox="1"/>
          <p:nvPr/>
        </p:nvSpPr>
        <p:spPr>
          <a:xfrm>
            <a:off x="37075" y="1651763"/>
            <a:ext cx="3464100" cy="49575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None/>
            </a:pPr>
            <a:r>
              <a:rPr lang="da-DK" sz="2800"/>
              <a:t>Select a binary classification as a scenario</a:t>
            </a:r>
            <a:endParaRPr sz="2800">
              <a:solidFill>
                <a:srgbClr val="000000"/>
              </a:solidFill>
            </a:endParaRPr>
          </a:p>
          <a:p>
            <a:pPr indent="-50800" lvl="0" marL="228600" rtl="0" algn="l">
              <a:lnSpc>
                <a:spcPct val="90000"/>
              </a:lnSpc>
              <a:spcBef>
                <a:spcPts val="0"/>
              </a:spcBef>
              <a:spcAft>
                <a:spcPts val="0"/>
              </a:spcAft>
              <a:buNone/>
            </a:pPr>
            <a:r>
              <a:t/>
            </a:r>
            <a:endParaRPr sz="2800">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bb782c17b6_0_17"/>
          <p:cNvSpPr txBox="1"/>
          <p:nvPr>
            <p:ph type="title"/>
          </p:nvPr>
        </p:nvSpPr>
        <p:spPr>
          <a:xfrm>
            <a:off x="1707874" y="269875"/>
            <a:ext cx="96459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a-DK"/>
              <a:t>Training Data</a:t>
            </a:r>
            <a:endParaRPr/>
          </a:p>
        </p:txBody>
      </p:sp>
      <p:pic>
        <p:nvPicPr>
          <p:cNvPr id="278" name="Google Shape;278;gbb782c17b6_0_17"/>
          <p:cNvPicPr preferRelativeResize="0"/>
          <p:nvPr/>
        </p:nvPicPr>
        <p:blipFill>
          <a:blip r:embed="rId3">
            <a:alphaModFix/>
          </a:blip>
          <a:stretch>
            <a:fillRect/>
          </a:stretch>
        </p:blipFill>
        <p:spPr>
          <a:xfrm>
            <a:off x="152400" y="1747975"/>
            <a:ext cx="4737225" cy="2182681"/>
          </a:xfrm>
          <a:prstGeom prst="rect">
            <a:avLst/>
          </a:prstGeom>
          <a:noFill/>
          <a:ln>
            <a:noFill/>
          </a:ln>
        </p:spPr>
      </p:pic>
      <p:pic>
        <p:nvPicPr>
          <p:cNvPr id="279" name="Google Shape;279;gbb782c17b6_0_17"/>
          <p:cNvPicPr preferRelativeResize="0"/>
          <p:nvPr/>
        </p:nvPicPr>
        <p:blipFill>
          <a:blip r:embed="rId4">
            <a:alphaModFix/>
          </a:blip>
          <a:stretch>
            <a:fillRect/>
          </a:stretch>
        </p:blipFill>
        <p:spPr>
          <a:xfrm>
            <a:off x="5042025" y="3449100"/>
            <a:ext cx="6997572" cy="3227836"/>
          </a:xfrm>
          <a:prstGeom prst="rect">
            <a:avLst/>
          </a:prstGeom>
          <a:noFill/>
          <a:ln>
            <a:noFill/>
          </a:ln>
        </p:spPr>
      </p:pic>
      <p:sp>
        <p:nvSpPr>
          <p:cNvPr id="280" name="Google Shape;280;gbb782c17b6_0_17"/>
          <p:cNvSpPr txBox="1"/>
          <p:nvPr/>
        </p:nvSpPr>
        <p:spPr>
          <a:xfrm>
            <a:off x="5595750" y="1830200"/>
            <a:ext cx="425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a-DK"/>
              <a:t>Import Data from csv file</a:t>
            </a:r>
            <a:endParaRPr/>
          </a:p>
          <a:p>
            <a:pPr indent="0" lvl="0" marL="0" rtl="0" algn="l">
              <a:spcBef>
                <a:spcPts val="0"/>
              </a:spcBef>
              <a:spcAft>
                <a:spcPts val="0"/>
              </a:spcAft>
              <a:buNone/>
            </a:pPr>
            <a:r>
              <a:rPr lang="da-DK"/>
              <a:t>engagement field is a Label</a:t>
            </a:r>
            <a:endParaRPr/>
          </a:p>
          <a:p>
            <a:pPr indent="0" lvl="0" marL="0" rtl="0" algn="l">
              <a:spcBef>
                <a:spcPts val="0"/>
              </a:spcBef>
              <a:spcAft>
                <a:spcPts val="0"/>
              </a:spcAft>
              <a:buNone/>
            </a:pPr>
            <a:r>
              <a:rPr lang="da-DK"/>
              <a:t>Features are other fields except email and name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bb782c17b6_0_24"/>
          <p:cNvSpPr txBox="1"/>
          <p:nvPr>
            <p:ph type="title"/>
          </p:nvPr>
        </p:nvSpPr>
        <p:spPr>
          <a:xfrm>
            <a:off x="1707874" y="269875"/>
            <a:ext cx="96459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a-DK"/>
              <a:t>Train the model</a:t>
            </a:r>
            <a:endParaRPr/>
          </a:p>
        </p:txBody>
      </p:sp>
      <p:pic>
        <p:nvPicPr>
          <p:cNvPr id="287" name="Google Shape;287;gbb782c17b6_0_24"/>
          <p:cNvPicPr preferRelativeResize="0"/>
          <p:nvPr/>
        </p:nvPicPr>
        <p:blipFill>
          <a:blip r:embed="rId3">
            <a:alphaModFix/>
          </a:blip>
          <a:stretch>
            <a:fillRect/>
          </a:stretch>
        </p:blipFill>
        <p:spPr>
          <a:xfrm>
            <a:off x="5167670" y="1252225"/>
            <a:ext cx="9554655" cy="10003075"/>
          </a:xfrm>
          <a:prstGeom prst="rect">
            <a:avLst/>
          </a:prstGeom>
          <a:noFill/>
          <a:ln>
            <a:noFill/>
          </a:ln>
        </p:spPr>
      </p:pic>
      <p:sp>
        <p:nvSpPr>
          <p:cNvPr id="288" name="Google Shape;288;gbb782c17b6_0_24"/>
          <p:cNvSpPr txBox="1"/>
          <p:nvPr/>
        </p:nvSpPr>
        <p:spPr>
          <a:xfrm>
            <a:off x="417475" y="1969300"/>
            <a:ext cx="47502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a-DK"/>
              <a:t>Train : generate a model to be used to predict survey</a:t>
            </a:r>
            <a:endParaRPr/>
          </a:p>
          <a:p>
            <a:pPr indent="0" lvl="0" marL="0" rtl="0" algn="l">
              <a:spcBef>
                <a:spcPts val="0"/>
              </a:spcBef>
              <a:spcAft>
                <a:spcPts val="0"/>
              </a:spcAft>
              <a:buNone/>
            </a:pPr>
            <a:r>
              <a:rPr lang="da-DK"/>
              <a:t>The training select the more adapted model (best model)</a:t>
            </a:r>
            <a:endParaRPr/>
          </a:p>
          <a:p>
            <a:pPr indent="0" lvl="0" marL="0" rtl="0" algn="l">
              <a:spcBef>
                <a:spcPts val="0"/>
              </a:spcBef>
              <a:spcAft>
                <a:spcPts val="0"/>
              </a:spcAft>
              <a:buNone/>
            </a:pPr>
            <a:r>
              <a:rPr lang="da-DK"/>
              <a:t> In our case the </a:t>
            </a:r>
            <a:r>
              <a:rPr b="1" lang="da-DK"/>
              <a:t>AveragedPerceptronOva.</a:t>
            </a:r>
            <a:endParaRPr b="1"/>
          </a:p>
          <a:p>
            <a:pPr indent="0" lvl="0" marL="0" rtl="0" algn="l">
              <a:spcBef>
                <a:spcPts val="0"/>
              </a:spcBef>
              <a:spcAft>
                <a:spcPts val="0"/>
              </a:spcAft>
              <a:buNone/>
            </a:pPr>
            <a:r>
              <a:t/>
            </a:r>
            <a:endParaRPr/>
          </a:p>
          <a:p>
            <a:pPr indent="0" lvl="0" marL="0" rtl="0" algn="l">
              <a:spcBef>
                <a:spcPts val="0"/>
              </a:spcBef>
              <a:spcAft>
                <a:spcPts val="0"/>
              </a:spcAft>
              <a:buNone/>
            </a:pPr>
            <a:r>
              <a:rPr lang="da-DK"/>
              <a:t>The accuracy : 50% (</a:t>
            </a:r>
            <a:r>
              <a:rPr lang="da-DK" sz="1050">
                <a:solidFill>
                  <a:schemeClr val="hlink"/>
                </a:solidFill>
                <a:highlight>
                  <a:srgbClr val="FFFFFF"/>
                </a:highlight>
                <a:uFill>
                  <a:noFill/>
                </a:uFill>
                <a:hlinkClick r:id="rId4"/>
              </a:rPr>
              <a:t>Accuracy</a:t>
            </a:r>
            <a:r>
              <a:rPr lang="da-DK" sz="1050">
                <a:solidFill>
                  <a:srgbClr val="171717"/>
                </a:solidFill>
                <a:highlight>
                  <a:srgbClr val="FFFFFF"/>
                </a:highlight>
              </a:rPr>
              <a:t> is the proportion of correct predictions with a test data set. It is the ratio of number of correct predictions to the total number of input samples. It works well if there are similar number of samples belonging to each class</a:t>
            </a:r>
            <a:r>
              <a:rPr lang="da-DK"/>
              <a: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bb782c17b6_0_34"/>
          <p:cNvSpPr txBox="1"/>
          <p:nvPr>
            <p:ph type="title"/>
          </p:nvPr>
        </p:nvSpPr>
        <p:spPr>
          <a:xfrm>
            <a:off x="1707874" y="269875"/>
            <a:ext cx="96459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a-DK"/>
              <a:t>Predict the survey</a:t>
            </a:r>
            <a:endParaRPr/>
          </a:p>
        </p:txBody>
      </p:sp>
      <p:pic>
        <p:nvPicPr>
          <p:cNvPr id="295" name="Google Shape;295;gbb782c17b6_0_34"/>
          <p:cNvPicPr preferRelativeResize="0"/>
          <p:nvPr/>
        </p:nvPicPr>
        <p:blipFill>
          <a:blip r:embed="rId3">
            <a:alphaModFix/>
          </a:blip>
          <a:stretch>
            <a:fillRect/>
          </a:stretch>
        </p:blipFill>
        <p:spPr>
          <a:xfrm>
            <a:off x="6593406" y="-41775"/>
            <a:ext cx="5094994" cy="6941550"/>
          </a:xfrm>
          <a:prstGeom prst="rect">
            <a:avLst/>
          </a:prstGeom>
          <a:noFill/>
          <a:ln>
            <a:noFill/>
          </a:ln>
        </p:spPr>
      </p:pic>
      <p:sp>
        <p:nvSpPr>
          <p:cNvPr id="296" name="Google Shape;296;gbb782c17b6_0_34"/>
          <p:cNvSpPr txBox="1"/>
          <p:nvPr/>
        </p:nvSpPr>
        <p:spPr>
          <a:xfrm>
            <a:off x="503050" y="2065600"/>
            <a:ext cx="4589700" cy="167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da-DK" sz="1100">
                <a:solidFill>
                  <a:schemeClr val="hlink"/>
                </a:solidFill>
                <a:highlight>
                  <a:srgbClr val="FFFFFF"/>
                </a:highlight>
                <a:uFill>
                  <a:noFill/>
                </a:uFill>
                <a:hlinkClick r:id="rId4"/>
              </a:rPr>
              <a:t>F1 score</a:t>
            </a:r>
            <a:r>
              <a:rPr lang="da-DK" sz="1100">
                <a:solidFill>
                  <a:srgbClr val="171717"/>
                </a:solidFill>
                <a:highlight>
                  <a:srgbClr val="FFFFFF"/>
                </a:highlight>
              </a:rPr>
              <a:t> also known as </a:t>
            </a:r>
            <a:r>
              <a:rPr i="1" lang="da-DK" sz="1100">
                <a:solidFill>
                  <a:srgbClr val="171717"/>
                </a:solidFill>
                <a:highlight>
                  <a:srgbClr val="FFFFFF"/>
                </a:highlight>
              </a:rPr>
              <a:t>balanced F-score or F-measure</a:t>
            </a:r>
            <a:r>
              <a:rPr lang="da-DK" sz="1100">
                <a:solidFill>
                  <a:srgbClr val="171717"/>
                </a:solidFill>
                <a:highlight>
                  <a:srgbClr val="FFFFFF"/>
                </a:highlight>
              </a:rPr>
              <a:t>. It's the harmonic mean of the precision and recall. F1 Score is helpful when you want to seek a balance between Precision and Recall.</a:t>
            </a:r>
            <a:endParaRPr sz="1100">
              <a:solidFill>
                <a:srgbClr val="171717"/>
              </a:solidFill>
              <a:highlight>
                <a:srgbClr val="FFFFFF"/>
              </a:highlight>
            </a:endParaRPr>
          </a:p>
          <a:p>
            <a:pPr indent="0" lvl="0" marL="0" rtl="0" algn="l">
              <a:lnSpc>
                <a:spcPct val="150000"/>
              </a:lnSpc>
              <a:spcBef>
                <a:spcPts val="0"/>
              </a:spcBef>
              <a:spcAft>
                <a:spcPts val="0"/>
              </a:spcAft>
              <a:buNone/>
            </a:pPr>
            <a:r>
              <a:rPr lang="da-DK" sz="1100">
                <a:solidFill>
                  <a:srgbClr val="171717"/>
                </a:solidFill>
                <a:highlight>
                  <a:srgbClr val="FFFFFF"/>
                </a:highlight>
              </a:rPr>
              <a:t>The closer to 1.00, the better. An F1 score reaches its best value at 1.00 and worst score at 0.00. It tells you how precise your classifier is.</a:t>
            </a:r>
            <a:endParaRPr sz="1100">
              <a:solidFill>
                <a:srgbClr val="171717"/>
              </a:solidFill>
              <a:highlight>
                <a:srgbClr val="FFFFFF"/>
              </a:highlight>
            </a:endParaRPr>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bb782c17b6_0_41"/>
          <p:cNvSpPr txBox="1"/>
          <p:nvPr>
            <p:ph type="title"/>
          </p:nvPr>
        </p:nvSpPr>
        <p:spPr>
          <a:xfrm>
            <a:off x="1707874" y="269875"/>
            <a:ext cx="96459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a-DK"/>
              <a:t>Save predicted surveys</a:t>
            </a:r>
            <a:endParaRPr/>
          </a:p>
        </p:txBody>
      </p:sp>
      <p:pic>
        <p:nvPicPr>
          <p:cNvPr id="303" name="Google Shape;303;gbb782c17b6_0_41"/>
          <p:cNvPicPr preferRelativeResize="0"/>
          <p:nvPr/>
        </p:nvPicPr>
        <p:blipFill>
          <a:blip r:embed="rId3">
            <a:alphaModFix/>
          </a:blip>
          <a:stretch>
            <a:fillRect/>
          </a:stretch>
        </p:blipFill>
        <p:spPr>
          <a:xfrm>
            <a:off x="3295000" y="1464531"/>
            <a:ext cx="13847974" cy="7702693"/>
          </a:xfrm>
          <a:prstGeom prst="rect">
            <a:avLst/>
          </a:prstGeom>
          <a:noFill/>
          <a:ln>
            <a:noFill/>
          </a:ln>
        </p:spPr>
      </p:pic>
      <p:sp>
        <p:nvSpPr>
          <p:cNvPr id="304" name="Google Shape;304;gbb782c17b6_0_41"/>
          <p:cNvSpPr txBox="1"/>
          <p:nvPr/>
        </p:nvSpPr>
        <p:spPr>
          <a:xfrm>
            <a:off x="256975" y="1808825"/>
            <a:ext cx="263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a-DK"/>
              <a:t>sql server database is used to save predicted surveys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bb0a644276_0_515"/>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Questions</a:t>
            </a:r>
            <a:endParaRPr/>
          </a:p>
        </p:txBody>
      </p:sp>
      <p:pic>
        <p:nvPicPr>
          <p:cNvPr id="310" name="Google Shape;310;gbb0a644276_0_515"/>
          <p:cNvPicPr preferRelativeResize="0"/>
          <p:nvPr/>
        </p:nvPicPr>
        <p:blipFill>
          <a:blip r:embed="rId3">
            <a:alphaModFix/>
          </a:blip>
          <a:stretch>
            <a:fillRect/>
          </a:stretch>
        </p:blipFill>
        <p:spPr>
          <a:xfrm>
            <a:off x="3801300" y="2738137"/>
            <a:ext cx="3970672" cy="2978023"/>
          </a:xfrm>
          <a:prstGeom prst="rect">
            <a:avLst/>
          </a:prstGeom>
          <a:noFill/>
          <a:ln>
            <a:noFill/>
          </a:ln>
        </p:spPr>
      </p:pic>
      <p:sp>
        <p:nvSpPr>
          <p:cNvPr id="311" name="Google Shape;311;gbb0a644276_0_515"/>
          <p:cNvSpPr txBox="1"/>
          <p:nvPr/>
        </p:nvSpPr>
        <p:spPr>
          <a:xfrm>
            <a:off x="838200" y="1825625"/>
            <a:ext cx="2963100" cy="43515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None/>
            </a:pPr>
            <a:r>
              <a:rPr lang="da-DK" sz="2800">
                <a:solidFill>
                  <a:srgbClr val="000000"/>
                </a:solidFill>
              </a:rPr>
              <a:t>Kevin Albert: </a:t>
            </a:r>
            <a:r>
              <a:rPr lang="da-DK" sz="2800">
                <a:solidFill>
                  <a:schemeClr val="dk1"/>
                </a:solidFill>
              </a:rPr>
              <a:t>Data Scientist</a:t>
            </a:r>
            <a:endParaRPr sz="2800">
              <a:solidFill>
                <a:srgbClr val="000000"/>
              </a:solidFill>
            </a:endParaRPr>
          </a:p>
        </p:txBody>
      </p:sp>
      <p:pic>
        <p:nvPicPr>
          <p:cNvPr id="312" name="Google Shape;312;gbb0a644276_0_515"/>
          <p:cNvPicPr preferRelativeResize="0"/>
          <p:nvPr/>
        </p:nvPicPr>
        <p:blipFill>
          <a:blip r:embed="rId4">
            <a:alphaModFix/>
          </a:blip>
          <a:stretch>
            <a:fillRect/>
          </a:stretch>
        </p:blipFill>
        <p:spPr>
          <a:xfrm>
            <a:off x="838198" y="2738127"/>
            <a:ext cx="2708424" cy="3439000"/>
          </a:xfrm>
          <a:prstGeom prst="rect">
            <a:avLst/>
          </a:prstGeom>
          <a:noFill/>
          <a:ln>
            <a:noFill/>
          </a:ln>
        </p:spPr>
      </p:pic>
      <p:sp>
        <p:nvSpPr>
          <p:cNvPr id="313" name="Google Shape;313;gbb0a644276_0_515"/>
          <p:cNvSpPr txBox="1"/>
          <p:nvPr/>
        </p:nvSpPr>
        <p:spPr>
          <a:xfrm>
            <a:off x="3801300" y="1825613"/>
            <a:ext cx="2963100" cy="43515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None/>
            </a:pPr>
            <a:r>
              <a:rPr lang="da-DK" sz="2800">
                <a:solidFill>
                  <a:schemeClr val="dk1"/>
                </a:solidFill>
              </a:rPr>
              <a:t>Hanna Oulad: Web developer</a:t>
            </a:r>
            <a:endParaRPr sz="2800">
              <a:solidFill>
                <a:srgbClr val="000000"/>
              </a:solidFill>
            </a:endParaRPr>
          </a:p>
        </p:txBody>
      </p:sp>
      <p:sp>
        <p:nvSpPr>
          <p:cNvPr id="314" name="Google Shape;314;gbb0a644276_0_515"/>
          <p:cNvSpPr txBox="1"/>
          <p:nvPr/>
        </p:nvSpPr>
        <p:spPr>
          <a:xfrm>
            <a:off x="8026650" y="1825625"/>
            <a:ext cx="3822600" cy="47049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None/>
            </a:pPr>
            <a:r>
              <a:rPr lang="da-DK" sz="2800">
                <a:solidFill>
                  <a:schemeClr val="dk1"/>
                </a:solidFill>
              </a:rPr>
              <a:t>Bayar Mohamed:</a:t>
            </a:r>
            <a:endParaRPr sz="2800">
              <a:solidFill>
                <a:schemeClr val="dk1"/>
              </a:solidFill>
            </a:endParaRPr>
          </a:p>
          <a:p>
            <a:pPr indent="-50800" lvl="0" marL="228600" rtl="0" algn="l">
              <a:lnSpc>
                <a:spcPct val="90000"/>
              </a:lnSpc>
              <a:spcBef>
                <a:spcPts val="0"/>
              </a:spcBef>
              <a:spcAft>
                <a:spcPts val="0"/>
              </a:spcAft>
              <a:buNone/>
            </a:pPr>
            <a:r>
              <a:rPr lang="da-DK" sz="2800">
                <a:solidFill>
                  <a:schemeClr val="dk1"/>
                </a:solidFill>
              </a:rPr>
              <a:t>MS .Net Consultant</a:t>
            </a:r>
            <a:endParaRPr sz="2800">
              <a:solidFill>
                <a:srgbClr val="000000"/>
              </a:solidFill>
            </a:endParaRPr>
          </a:p>
        </p:txBody>
      </p:sp>
      <p:pic>
        <p:nvPicPr>
          <p:cNvPr id="315" name="Google Shape;315;gbb0a644276_0_515"/>
          <p:cNvPicPr preferRelativeResize="0"/>
          <p:nvPr/>
        </p:nvPicPr>
        <p:blipFill>
          <a:blip r:embed="rId5">
            <a:alphaModFix/>
          </a:blip>
          <a:stretch>
            <a:fillRect/>
          </a:stretch>
        </p:blipFill>
        <p:spPr>
          <a:xfrm>
            <a:off x="8026650" y="3100625"/>
            <a:ext cx="3429900" cy="3429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bb0a644276_0_484"/>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What is it About ?</a:t>
            </a:r>
            <a:endParaRPr/>
          </a:p>
        </p:txBody>
      </p:sp>
      <p:sp>
        <p:nvSpPr>
          <p:cNvPr id="73" name="Google Shape;73;gbb0a644276_0_484"/>
          <p:cNvSpPr txBox="1"/>
          <p:nvPr/>
        </p:nvSpPr>
        <p:spPr>
          <a:xfrm>
            <a:off x="838200" y="1825625"/>
            <a:ext cx="10414200" cy="51564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None/>
            </a:pPr>
            <a:r>
              <a:rPr lang="da-DK" sz="2800">
                <a:solidFill>
                  <a:schemeClr val="dk1"/>
                </a:solidFill>
              </a:rPr>
              <a:t>collecting and analysing employee feedback</a:t>
            </a:r>
            <a:endParaRPr sz="2800">
              <a:solidFill>
                <a:schemeClr val="dk1"/>
              </a:solidFill>
            </a:endParaRPr>
          </a:p>
          <a:p>
            <a:pPr indent="-50800" lvl="0" marL="228600" rtl="0" algn="l">
              <a:lnSpc>
                <a:spcPct val="90000"/>
              </a:lnSpc>
              <a:spcBef>
                <a:spcPts val="0"/>
              </a:spcBef>
              <a:spcAft>
                <a:spcPts val="0"/>
              </a:spcAft>
              <a:buNone/>
            </a:pPr>
            <a:r>
              <a:t/>
            </a:r>
            <a:endParaRPr sz="2800">
              <a:solidFill>
                <a:schemeClr val="dk1"/>
              </a:solidFill>
            </a:endParaRPr>
          </a:p>
          <a:p>
            <a:pPr indent="-50800" lvl="0" marL="228600" rtl="0" algn="l">
              <a:lnSpc>
                <a:spcPct val="90000"/>
              </a:lnSpc>
              <a:spcBef>
                <a:spcPts val="0"/>
              </a:spcBef>
              <a:spcAft>
                <a:spcPts val="0"/>
              </a:spcAft>
              <a:buNone/>
            </a:pPr>
            <a:r>
              <a:rPr lang="da-DK" sz="2800">
                <a:solidFill>
                  <a:schemeClr val="dk1"/>
                </a:solidFill>
              </a:rPr>
              <a:t>with the goal to explain root-causes for employee engagement</a:t>
            </a:r>
            <a:endParaRPr sz="2800">
              <a:solidFill>
                <a:schemeClr val="dk1"/>
              </a:solidFill>
            </a:endParaRPr>
          </a:p>
          <a:p>
            <a:pPr indent="-50800" lvl="0" marL="228600" rtl="0" algn="l">
              <a:lnSpc>
                <a:spcPct val="90000"/>
              </a:lnSpc>
              <a:spcBef>
                <a:spcPts val="0"/>
              </a:spcBef>
              <a:spcAft>
                <a:spcPts val="0"/>
              </a:spcAft>
              <a:buNone/>
            </a:pPr>
            <a:r>
              <a:t/>
            </a:r>
            <a:endParaRPr sz="2800">
              <a:solidFill>
                <a:schemeClr val="dk1"/>
              </a:solidFill>
            </a:endParaRPr>
          </a:p>
          <a:p>
            <a:pPr indent="0" lvl="0" marL="0" rtl="0" algn="l">
              <a:lnSpc>
                <a:spcPct val="90000"/>
              </a:lnSpc>
              <a:spcBef>
                <a:spcPts val="0"/>
              </a:spcBef>
              <a:spcAft>
                <a:spcPts val="0"/>
              </a:spcAft>
              <a:buNone/>
            </a:pPr>
            <a:r>
              <a:t/>
            </a:r>
            <a:endParaRPr sz="2800"/>
          </a:p>
          <a:p>
            <a:pPr indent="-50800" lvl="0" marL="228600" rtl="0" algn="l">
              <a:lnSpc>
                <a:spcPct val="90000"/>
              </a:lnSpc>
              <a:spcBef>
                <a:spcPts val="0"/>
              </a:spcBef>
              <a:spcAft>
                <a:spcPts val="0"/>
              </a:spcAft>
              <a:buNone/>
            </a:pPr>
            <a:r>
              <a:t/>
            </a:r>
            <a:endParaRPr sz="2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bb0a644276_0_489"/>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What is it About ?</a:t>
            </a:r>
            <a:endParaRPr/>
          </a:p>
        </p:txBody>
      </p:sp>
      <p:sp>
        <p:nvSpPr>
          <p:cNvPr id="79" name="Google Shape;79;gbb0a644276_0_489"/>
          <p:cNvSpPr txBox="1"/>
          <p:nvPr/>
        </p:nvSpPr>
        <p:spPr>
          <a:xfrm>
            <a:off x="838200" y="1825625"/>
            <a:ext cx="10414200" cy="51564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None/>
            </a:pPr>
            <a:r>
              <a:rPr lang="da-DK" sz="2800">
                <a:solidFill>
                  <a:schemeClr val="dk1"/>
                </a:solidFill>
              </a:rPr>
              <a:t>collecting and analysing employee feedback</a:t>
            </a:r>
            <a:endParaRPr sz="2800">
              <a:solidFill>
                <a:schemeClr val="dk1"/>
              </a:solidFill>
            </a:endParaRPr>
          </a:p>
          <a:p>
            <a:pPr indent="-50800" lvl="0" marL="228600" rtl="0" algn="l">
              <a:lnSpc>
                <a:spcPct val="90000"/>
              </a:lnSpc>
              <a:spcBef>
                <a:spcPts val="0"/>
              </a:spcBef>
              <a:spcAft>
                <a:spcPts val="0"/>
              </a:spcAft>
              <a:buNone/>
            </a:pPr>
            <a:r>
              <a:t/>
            </a:r>
            <a:endParaRPr sz="2800">
              <a:solidFill>
                <a:schemeClr val="dk1"/>
              </a:solidFill>
            </a:endParaRPr>
          </a:p>
          <a:p>
            <a:pPr indent="-50800" lvl="0" marL="228600" rtl="0" algn="l">
              <a:lnSpc>
                <a:spcPct val="90000"/>
              </a:lnSpc>
              <a:spcBef>
                <a:spcPts val="0"/>
              </a:spcBef>
              <a:spcAft>
                <a:spcPts val="0"/>
              </a:spcAft>
              <a:buNone/>
            </a:pPr>
            <a:r>
              <a:rPr lang="da-DK" sz="2800">
                <a:solidFill>
                  <a:schemeClr val="dk1"/>
                </a:solidFill>
              </a:rPr>
              <a:t>with the goal to explain root-causes for employee engagement</a:t>
            </a:r>
            <a:endParaRPr sz="2800">
              <a:solidFill>
                <a:schemeClr val="dk1"/>
              </a:solidFill>
            </a:endParaRPr>
          </a:p>
          <a:p>
            <a:pPr indent="-50800" lvl="0" marL="228600" rtl="0" algn="l">
              <a:lnSpc>
                <a:spcPct val="90000"/>
              </a:lnSpc>
              <a:spcBef>
                <a:spcPts val="0"/>
              </a:spcBef>
              <a:spcAft>
                <a:spcPts val="0"/>
              </a:spcAft>
              <a:buNone/>
            </a:pPr>
            <a:r>
              <a:t/>
            </a:r>
            <a:endParaRPr sz="2800">
              <a:solidFill>
                <a:schemeClr val="dk1"/>
              </a:solidFill>
            </a:endParaRPr>
          </a:p>
          <a:p>
            <a:pPr indent="-50800" lvl="0" marL="228600" rtl="0" algn="l">
              <a:lnSpc>
                <a:spcPct val="90000"/>
              </a:lnSpc>
              <a:spcBef>
                <a:spcPts val="0"/>
              </a:spcBef>
              <a:spcAft>
                <a:spcPts val="0"/>
              </a:spcAft>
              <a:buNone/>
            </a:pPr>
            <a:r>
              <a:rPr lang="da-DK" sz="2800">
                <a:solidFill>
                  <a:schemeClr val="dk1"/>
                </a:solidFill>
              </a:rPr>
              <a:t>technical exercise 	: </a:t>
            </a:r>
            <a:endParaRPr sz="2800">
              <a:solidFill>
                <a:schemeClr val="dk1"/>
              </a:solidFill>
            </a:endParaRPr>
          </a:p>
          <a:p>
            <a:pPr indent="-50800" lvl="0" marL="228600" rtl="0" algn="l">
              <a:lnSpc>
                <a:spcPct val="90000"/>
              </a:lnSpc>
              <a:spcBef>
                <a:spcPts val="0"/>
              </a:spcBef>
              <a:spcAft>
                <a:spcPts val="0"/>
              </a:spcAft>
              <a:buNone/>
            </a:pPr>
            <a:r>
              <a:rPr lang="da-DK" sz="2800">
                <a:solidFill>
                  <a:schemeClr val="dk1"/>
                </a:solidFill>
              </a:rPr>
              <a:t>chatbot 				: </a:t>
            </a:r>
            <a:endParaRPr sz="2800">
              <a:solidFill>
                <a:schemeClr val="dk1"/>
              </a:solidFill>
            </a:endParaRPr>
          </a:p>
          <a:p>
            <a:pPr indent="-50800" lvl="0" marL="228600" rtl="0" algn="l">
              <a:lnSpc>
                <a:spcPct val="90000"/>
              </a:lnSpc>
              <a:spcBef>
                <a:spcPts val="0"/>
              </a:spcBef>
              <a:spcAft>
                <a:spcPts val="0"/>
              </a:spcAft>
              <a:buNone/>
            </a:pPr>
            <a:r>
              <a:rPr lang="da-DK" sz="2800">
                <a:solidFill>
                  <a:schemeClr val="dk1"/>
                </a:solidFill>
              </a:rPr>
              <a:t>cognitive services 	: </a:t>
            </a:r>
            <a:endParaRPr sz="2800">
              <a:solidFill>
                <a:schemeClr val="dk1"/>
              </a:solidFill>
            </a:endParaRPr>
          </a:p>
          <a:p>
            <a:pPr indent="-50800" lvl="0" marL="228600" rtl="0" algn="l">
              <a:lnSpc>
                <a:spcPct val="90000"/>
              </a:lnSpc>
              <a:spcBef>
                <a:spcPts val="0"/>
              </a:spcBef>
              <a:spcAft>
                <a:spcPts val="0"/>
              </a:spcAft>
              <a:buNone/>
            </a:pPr>
            <a:r>
              <a:rPr lang="da-DK" sz="2800">
                <a:solidFill>
                  <a:schemeClr val="dk1"/>
                </a:solidFill>
              </a:rPr>
              <a:t>graph 					: </a:t>
            </a:r>
            <a:endParaRPr sz="2800">
              <a:solidFill>
                <a:schemeClr val="dk1"/>
              </a:solidFill>
            </a:endParaRPr>
          </a:p>
          <a:p>
            <a:pPr indent="-50800" lvl="0" marL="228600" rtl="0" algn="l">
              <a:lnSpc>
                <a:spcPct val="90000"/>
              </a:lnSpc>
              <a:spcBef>
                <a:spcPts val="0"/>
              </a:spcBef>
              <a:spcAft>
                <a:spcPts val="0"/>
              </a:spcAft>
              <a:buNone/>
            </a:pPr>
            <a:r>
              <a:rPr lang="da-DK" sz="2800">
                <a:solidFill>
                  <a:schemeClr val="dk1"/>
                </a:solidFill>
              </a:rPr>
              <a:t>machine learning 	: </a:t>
            </a:r>
            <a:endParaRPr sz="2800">
              <a:solidFill>
                <a:schemeClr val="dk1"/>
              </a:solidFill>
            </a:endParaRPr>
          </a:p>
          <a:p>
            <a:pPr indent="-50800" lvl="0" marL="228600" rtl="0" algn="l">
              <a:lnSpc>
                <a:spcPct val="90000"/>
              </a:lnSpc>
              <a:spcBef>
                <a:spcPts val="0"/>
              </a:spcBef>
              <a:spcAft>
                <a:spcPts val="0"/>
              </a:spcAft>
              <a:buNone/>
            </a:pPr>
            <a:r>
              <a:t/>
            </a:r>
            <a:endParaRPr sz="2800">
              <a:solidFill>
                <a:schemeClr val="dk1"/>
              </a:solidFill>
            </a:endParaRPr>
          </a:p>
          <a:p>
            <a:pPr indent="0" lvl="0" marL="0" rtl="0" algn="l">
              <a:lnSpc>
                <a:spcPct val="90000"/>
              </a:lnSpc>
              <a:spcBef>
                <a:spcPts val="0"/>
              </a:spcBef>
              <a:spcAft>
                <a:spcPts val="0"/>
              </a:spcAft>
              <a:buNone/>
            </a:pPr>
            <a:r>
              <a:t/>
            </a:r>
            <a:endParaRPr sz="2800">
              <a:solidFill>
                <a:schemeClr val="dk1"/>
              </a:solidFill>
            </a:endParaRPr>
          </a:p>
          <a:p>
            <a:pPr indent="0" lvl="0" marL="177800" rtl="0" algn="l">
              <a:lnSpc>
                <a:spcPct val="90000"/>
              </a:lnSpc>
              <a:spcBef>
                <a:spcPts val="0"/>
              </a:spcBef>
              <a:spcAft>
                <a:spcPts val="0"/>
              </a:spcAft>
              <a:buNone/>
            </a:pPr>
            <a:r>
              <a:t/>
            </a:r>
            <a:endParaRPr sz="2800"/>
          </a:p>
          <a:p>
            <a:pPr indent="-50800" lvl="0" marL="228600" rtl="0" algn="l">
              <a:lnSpc>
                <a:spcPct val="90000"/>
              </a:lnSpc>
              <a:spcBef>
                <a:spcPts val="0"/>
              </a:spcBef>
              <a:spcAft>
                <a:spcPts val="0"/>
              </a:spcAft>
              <a:buNone/>
            </a:pPr>
            <a:r>
              <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bb0a644276_0_494"/>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What is it About ?</a:t>
            </a:r>
            <a:endParaRPr/>
          </a:p>
        </p:txBody>
      </p:sp>
      <p:sp>
        <p:nvSpPr>
          <p:cNvPr id="85" name="Google Shape;85;gbb0a644276_0_494"/>
          <p:cNvSpPr txBox="1"/>
          <p:nvPr/>
        </p:nvSpPr>
        <p:spPr>
          <a:xfrm>
            <a:off x="838200" y="1825625"/>
            <a:ext cx="10414200" cy="51564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None/>
            </a:pPr>
            <a:r>
              <a:t/>
            </a:r>
            <a:endParaRPr sz="2800">
              <a:solidFill>
                <a:schemeClr val="dk1"/>
              </a:solidFill>
            </a:endParaRPr>
          </a:p>
          <a:p>
            <a:pPr indent="-50800" lvl="0" marL="228600" rtl="0" algn="l">
              <a:lnSpc>
                <a:spcPct val="90000"/>
              </a:lnSpc>
              <a:spcBef>
                <a:spcPts val="0"/>
              </a:spcBef>
              <a:spcAft>
                <a:spcPts val="0"/>
              </a:spcAft>
              <a:buNone/>
            </a:pPr>
            <a:r>
              <a:t/>
            </a:r>
            <a:endParaRPr sz="2800">
              <a:solidFill>
                <a:schemeClr val="dk1"/>
              </a:solidFill>
            </a:endParaRPr>
          </a:p>
          <a:p>
            <a:pPr indent="-50800" lvl="0" marL="228600" rtl="0" algn="l">
              <a:lnSpc>
                <a:spcPct val="90000"/>
              </a:lnSpc>
              <a:spcBef>
                <a:spcPts val="0"/>
              </a:spcBef>
              <a:spcAft>
                <a:spcPts val="0"/>
              </a:spcAft>
              <a:buNone/>
            </a:pPr>
            <a:r>
              <a:t/>
            </a:r>
            <a:endParaRPr sz="2800">
              <a:solidFill>
                <a:schemeClr val="dk1"/>
              </a:solidFill>
            </a:endParaRPr>
          </a:p>
          <a:p>
            <a:pPr indent="-50800" lvl="0" marL="228600" rtl="0" algn="l">
              <a:lnSpc>
                <a:spcPct val="90000"/>
              </a:lnSpc>
              <a:spcBef>
                <a:spcPts val="0"/>
              </a:spcBef>
              <a:spcAft>
                <a:spcPts val="0"/>
              </a:spcAft>
              <a:buNone/>
            </a:pPr>
            <a:r>
              <a:t/>
            </a:r>
            <a:endParaRPr sz="2800">
              <a:solidFill>
                <a:schemeClr val="dk1"/>
              </a:solidFill>
            </a:endParaRPr>
          </a:p>
          <a:p>
            <a:pPr indent="-50800" lvl="0" marL="228600" rtl="0" algn="l">
              <a:lnSpc>
                <a:spcPct val="90000"/>
              </a:lnSpc>
              <a:spcBef>
                <a:spcPts val="0"/>
              </a:spcBef>
              <a:spcAft>
                <a:spcPts val="0"/>
              </a:spcAft>
              <a:buNone/>
            </a:pPr>
            <a:r>
              <a:rPr lang="da-DK" sz="2800">
                <a:solidFill>
                  <a:schemeClr val="dk1"/>
                </a:solidFill>
              </a:rPr>
              <a:t>technical exercise 	: explore the possible ?</a:t>
            </a:r>
            <a:endParaRPr sz="2800">
              <a:solidFill>
                <a:schemeClr val="dk1"/>
              </a:solidFill>
            </a:endParaRPr>
          </a:p>
          <a:p>
            <a:pPr indent="-50800" lvl="0" marL="228600" rtl="0" algn="l">
              <a:lnSpc>
                <a:spcPct val="90000"/>
              </a:lnSpc>
              <a:spcBef>
                <a:spcPts val="0"/>
              </a:spcBef>
              <a:spcAft>
                <a:spcPts val="0"/>
              </a:spcAft>
              <a:buNone/>
            </a:pPr>
            <a:r>
              <a:rPr lang="da-DK" sz="2800">
                <a:solidFill>
                  <a:schemeClr val="dk1"/>
                </a:solidFill>
              </a:rPr>
              <a:t>chatbot 				: generate survey &amp; collect data</a:t>
            </a:r>
            <a:endParaRPr sz="2800">
              <a:solidFill>
                <a:schemeClr val="dk1"/>
              </a:solidFill>
            </a:endParaRPr>
          </a:p>
          <a:p>
            <a:pPr indent="-50800" lvl="0" marL="228600" rtl="0" algn="l">
              <a:lnSpc>
                <a:spcPct val="90000"/>
              </a:lnSpc>
              <a:spcBef>
                <a:spcPts val="0"/>
              </a:spcBef>
              <a:spcAft>
                <a:spcPts val="0"/>
              </a:spcAft>
              <a:buNone/>
            </a:pPr>
            <a:r>
              <a:rPr lang="da-DK" sz="2800">
                <a:solidFill>
                  <a:schemeClr val="dk1"/>
                </a:solidFill>
              </a:rPr>
              <a:t>cognitive services 	: enrich data</a:t>
            </a:r>
            <a:endParaRPr sz="2800">
              <a:solidFill>
                <a:schemeClr val="dk1"/>
              </a:solidFill>
            </a:endParaRPr>
          </a:p>
          <a:p>
            <a:pPr indent="-50800" lvl="0" marL="228600" rtl="0" algn="l">
              <a:lnSpc>
                <a:spcPct val="90000"/>
              </a:lnSpc>
              <a:spcBef>
                <a:spcPts val="0"/>
              </a:spcBef>
              <a:spcAft>
                <a:spcPts val="0"/>
              </a:spcAft>
              <a:buNone/>
            </a:pPr>
            <a:r>
              <a:rPr lang="da-DK" sz="2800">
                <a:solidFill>
                  <a:schemeClr val="dk1"/>
                </a:solidFill>
              </a:rPr>
              <a:t>graph 					: explore data relationships</a:t>
            </a:r>
            <a:endParaRPr sz="2800">
              <a:solidFill>
                <a:schemeClr val="dk1"/>
              </a:solidFill>
            </a:endParaRPr>
          </a:p>
          <a:p>
            <a:pPr indent="-50800" lvl="0" marL="228600" rtl="0" algn="l">
              <a:lnSpc>
                <a:spcPct val="90000"/>
              </a:lnSpc>
              <a:spcBef>
                <a:spcPts val="0"/>
              </a:spcBef>
              <a:spcAft>
                <a:spcPts val="0"/>
              </a:spcAft>
              <a:buNone/>
            </a:pPr>
            <a:r>
              <a:rPr lang="da-DK" sz="2800">
                <a:solidFill>
                  <a:schemeClr val="dk1"/>
                </a:solidFill>
              </a:rPr>
              <a:t>machine learning 	: explainability</a:t>
            </a:r>
            <a:endParaRPr sz="2800">
              <a:solidFill>
                <a:schemeClr val="dk1"/>
              </a:solidFill>
            </a:endParaRPr>
          </a:p>
          <a:p>
            <a:pPr indent="-50800" lvl="0" marL="228600" rtl="0" algn="l">
              <a:lnSpc>
                <a:spcPct val="90000"/>
              </a:lnSpc>
              <a:spcBef>
                <a:spcPts val="0"/>
              </a:spcBef>
              <a:spcAft>
                <a:spcPts val="0"/>
              </a:spcAft>
              <a:buNone/>
            </a:pPr>
            <a:r>
              <a:t/>
            </a:r>
            <a:endParaRPr sz="2800">
              <a:solidFill>
                <a:schemeClr val="dk1"/>
              </a:solidFill>
            </a:endParaRPr>
          </a:p>
          <a:p>
            <a:pPr indent="0" lvl="0" marL="177800" rtl="0" algn="l">
              <a:lnSpc>
                <a:spcPct val="90000"/>
              </a:lnSpc>
              <a:spcBef>
                <a:spcPts val="0"/>
              </a:spcBef>
              <a:spcAft>
                <a:spcPts val="0"/>
              </a:spcAft>
              <a:buNone/>
            </a:pPr>
            <a:r>
              <a:t/>
            </a:r>
            <a:endParaRPr sz="2800">
              <a:solidFill>
                <a:schemeClr val="dk1"/>
              </a:solidFill>
            </a:endParaRPr>
          </a:p>
          <a:p>
            <a:pPr indent="0" lvl="0" marL="177800" rtl="0" algn="l">
              <a:lnSpc>
                <a:spcPct val="90000"/>
              </a:lnSpc>
              <a:spcBef>
                <a:spcPts val="0"/>
              </a:spcBef>
              <a:spcAft>
                <a:spcPts val="0"/>
              </a:spcAft>
              <a:buNone/>
            </a:pPr>
            <a:r>
              <a:t/>
            </a:r>
            <a:endParaRPr sz="2800"/>
          </a:p>
          <a:p>
            <a:pPr indent="-50800" lvl="0" marL="228600" rtl="0" algn="l">
              <a:lnSpc>
                <a:spcPct val="90000"/>
              </a:lnSpc>
              <a:spcBef>
                <a:spcPts val="0"/>
              </a:spcBef>
              <a:spcAft>
                <a:spcPts val="0"/>
              </a:spcAft>
              <a:buNone/>
            </a:pPr>
            <a:r>
              <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bb0a644276_0_499"/>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What is it About ?</a:t>
            </a:r>
            <a:endParaRPr/>
          </a:p>
        </p:txBody>
      </p:sp>
      <p:sp>
        <p:nvSpPr>
          <p:cNvPr id="91" name="Google Shape;91;gbb0a644276_0_499"/>
          <p:cNvSpPr txBox="1"/>
          <p:nvPr/>
        </p:nvSpPr>
        <p:spPr>
          <a:xfrm>
            <a:off x="838200" y="1825625"/>
            <a:ext cx="10414200" cy="51564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None/>
            </a:pPr>
            <a:r>
              <a:rPr lang="da-DK" sz="2800">
                <a:solidFill>
                  <a:schemeClr val="dk1"/>
                </a:solidFill>
              </a:rPr>
              <a:t>collecting and analysing employee feedback</a:t>
            </a:r>
            <a:endParaRPr sz="2800">
              <a:solidFill>
                <a:schemeClr val="dk1"/>
              </a:solidFill>
            </a:endParaRPr>
          </a:p>
          <a:p>
            <a:pPr indent="-50800" lvl="0" marL="228600" rtl="0" algn="l">
              <a:lnSpc>
                <a:spcPct val="90000"/>
              </a:lnSpc>
              <a:spcBef>
                <a:spcPts val="0"/>
              </a:spcBef>
              <a:spcAft>
                <a:spcPts val="0"/>
              </a:spcAft>
              <a:buNone/>
            </a:pPr>
            <a:r>
              <a:t/>
            </a:r>
            <a:endParaRPr sz="2800">
              <a:solidFill>
                <a:schemeClr val="dk1"/>
              </a:solidFill>
            </a:endParaRPr>
          </a:p>
          <a:p>
            <a:pPr indent="-50800" lvl="0" marL="228600" rtl="0" algn="l">
              <a:lnSpc>
                <a:spcPct val="90000"/>
              </a:lnSpc>
              <a:spcBef>
                <a:spcPts val="0"/>
              </a:spcBef>
              <a:spcAft>
                <a:spcPts val="0"/>
              </a:spcAft>
              <a:buNone/>
            </a:pPr>
            <a:r>
              <a:rPr lang="da-DK" sz="2800">
                <a:solidFill>
                  <a:schemeClr val="dk1"/>
                </a:solidFill>
              </a:rPr>
              <a:t>with the goal to explain root-causes for employee engagement</a:t>
            </a:r>
            <a:endParaRPr sz="2800">
              <a:solidFill>
                <a:schemeClr val="dk1"/>
              </a:solidFill>
            </a:endParaRPr>
          </a:p>
          <a:p>
            <a:pPr indent="-50800" lvl="0" marL="228600" rtl="0" algn="l">
              <a:lnSpc>
                <a:spcPct val="90000"/>
              </a:lnSpc>
              <a:spcBef>
                <a:spcPts val="0"/>
              </a:spcBef>
              <a:spcAft>
                <a:spcPts val="0"/>
              </a:spcAft>
              <a:buNone/>
            </a:pPr>
            <a:r>
              <a:t/>
            </a:r>
            <a:endParaRPr sz="2800">
              <a:solidFill>
                <a:schemeClr val="dk1"/>
              </a:solidFill>
            </a:endParaRPr>
          </a:p>
          <a:p>
            <a:pPr indent="-50800" lvl="0" marL="228600" rtl="0" algn="l">
              <a:lnSpc>
                <a:spcPct val="90000"/>
              </a:lnSpc>
              <a:spcBef>
                <a:spcPts val="0"/>
              </a:spcBef>
              <a:spcAft>
                <a:spcPts val="0"/>
              </a:spcAft>
              <a:buNone/>
            </a:pPr>
            <a:r>
              <a:rPr lang="da-DK" sz="2800">
                <a:solidFill>
                  <a:schemeClr val="dk1"/>
                </a:solidFill>
              </a:rPr>
              <a:t>technical exercise 	: explore the possible ?</a:t>
            </a:r>
            <a:endParaRPr sz="2800">
              <a:solidFill>
                <a:schemeClr val="dk1"/>
              </a:solidFill>
            </a:endParaRPr>
          </a:p>
          <a:p>
            <a:pPr indent="-50800" lvl="0" marL="228600" rtl="0" algn="l">
              <a:lnSpc>
                <a:spcPct val="90000"/>
              </a:lnSpc>
              <a:spcBef>
                <a:spcPts val="0"/>
              </a:spcBef>
              <a:spcAft>
                <a:spcPts val="0"/>
              </a:spcAft>
              <a:buNone/>
            </a:pPr>
            <a:r>
              <a:rPr lang="da-DK" sz="2800">
                <a:solidFill>
                  <a:schemeClr val="dk1"/>
                </a:solidFill>
              </a:rPr>
              <a:t>chatbot 				: generate survey &amp; collect data</a:t>
            </a:r>
            <a:endParaRPr sz="2800">
              <a:solidFill>
                <a:schemeClr val="dk1"/>
              </a:solidFill>
            </a:endParaRPr>
          </a:p>
          <a:p>
            <a:pPr indent="-50800" lvl="0" marL="228600" rtl="0" algn="l">
              <a:lnSpc>
                <a:spcPct val="90000"/>
              </a:lnSpc>
              <a:spcBef>
                <a:spcPts val="0"/>
              </a:spcBef>
              <a:spcAft>
                <a:spcPts val="0"/>
              </a:spcAft>
              <a:buNone/>
            </a:pPr>
            <a:r>
              <a:rPr lang="da-DK" sz="2800">
                <a:solidFill>
                  <a:schemeClr val="dk1"/>
                </a:solidFill>
              </a:rPr>
              <a:t>cognitive services 	: enrich data</a:t>
            </a:r>
            <a:endParaRPr sz="2800">
              <a:solidFill>
                <a:schemeClr val="dk1"/>
              </a:solidFill>
            </a:endParaRPr>
          </a:p>
          <a:p>
            <a:pPr indent="-50800" lvl="0" marL="228600" rtl="0" algn="l">
              <a:lnSpc>
                <a:spcPct val="90000"/>
              </a:lnSpc>
              <a:spcBef>
                <a:spcPts val="0"/>
              </a:spcBef>
              <a:spcAft>
                <a:spcPts val="0"/>
              </a:spcAft>
              <a:buNone/>
            </a:pPr>
            <a:r>
              <a:rPr lang="da-DK" sz="2800">
                <a:solidFill>
                  <a:schemeClr val="dk1"/>
                </a:solidFill>
              </a:rPr>
              <a:t>graph 					: explore data relationships</a:t>
            </a:r>
            <a:endParaRPr sz="2800">
              <a:solidFill>
                <a:schemeClr val="dk1"/>
              </a:solidFill>
            </a:endParaRPr>
          </a:p>
          <a:p>
            <a:pPr indent="-50800" lvl="0" marL="228600" rtl="0" algn="l">
              <a:lnSpc>
                <a:spcPct val="90000"/>
              </a:lnSpc>
              <a:spcBef>
                <a:spcPts val="0"/>
              </a:spcBef>
              <a:spcAft>
                <a:spcPts val="0"/>
              </a:spcAft>
              <a:buNone/>
            </a:pPr>
            <a:r>
              <a:rPr lang="da-DK" sz="2800">
                <a:solidFill>
                  <a:schemeClr val="dk1"/>
                </a:solidFill>
              </a:rPr>
              <a:t>machine learning 	: explainability</a:t>
            </a:r>
            <a:endParaRPr sz="2800">
              <a:solidFill>
                <a:schemeClr val="dk1"/>
              </a:solidFill>
            </a:endParaRPr>
          </a:p>
          <a:p>
            <a:pPr indent="-50800" lvl="0" marL="228600" rtl="0" algn="l">
              <a:lnSpc>
                <a:spcPct val="90000"/>
              </a:lnSpc>
              <a:spcBef>
                <a:spcPts val="0"/>
              </a:spcBef>
              <a:spcAft>
                <a:spcPts val="0"/>
              </a:spcAft>
              <a:buNone/>
            </a:pPr>
            <a:r>
              <a:t/>
            </a:r>
            <a:endParaRPr sz="2800">
              <a:solidFill>
                <a:schemeClr val="dk1"/>
              </a:solidFill>
            </a:endParaRPr>
          </a:p>
          <a:p>
            <a:pPr indent="-50800" lvl="0" marL="228600" rtl="0" algn="l">
              <a:lnSpc>
                <a:spcPct val="90000"/>
              </a:lnSpc>
              <a:spcBef>
                <a:spcPts val="0"/>
              </a:spcBef>
              <a:spcAft>
                <a:spcPts val="0"/>
              </a:spcAft>
              <a:buNone/>
            </a:pPr>
            <a:r>
              <a:rPr b="1" lang="da-DK" sz="2800">
                <a:solidFill>
                  <a:schemeClr val="dk1"/>
                </a:solidFill>
              </a:rPr>
              <a:t>explain where a certain sentiment comes from ?</a:t>
            </a:r>
            <a:endParaRPr b="1" sz="2800">
              <a:solidFill>
                <a:schemeClr val="dk1"/>
              </a:solidFill>
            </a:endParaRPr>
          </a:p>
          <a:p>
            <a:pPr indent="0" lvl="0" marL="177800" rtl="0" algn="l">
              <a:lnSpc>
                <a:spcPct val="90000"/>
              </a:lnSpc>
              <a:spcBef>
                <a:spcPts val="0"/>
              </a:spcBef>
              <a:spcAft>
                <a:spcPts val="0"/>
              </a:spcAft>
              <a:buNone/>
            </a:pPr>
            <a:r>
              <a:rPr b="1" lang="da-DK" sz="2800">
                <a:solidFill>
                  <a:schemeClr val="dk1"/>
                </a:solidFill>
              </a:rPr>
              <a:t>reasons for negative survey answers ?</a:t>
            </a:r>
            <a:endParaRPr b="1" sz="2800">
              <a:solidFill>
                <a:schemeClr val="dk1"/>
              </a:solidFill>
            </a:endParaRPr>
          </a:p>
          <a:p>
            <a:pPr indent="0" lvl="0" marL="177800" rtl="0" algn="l">
              <a:lnSpc>
                <a:spcPct val="90000"/>
              </a:lnSpc>
              <a:spcBef>
                <a:spcPts val="0"/>
              </a:spcBef>
              <a:spcAft>
                <a:spcPts val="0"/>
              </a:spcAft>
              <a:buNone/>
            </a:pPr>
            <a:r>
              <a:t/>
            </a:r>
            <a:endParaRPr sz="2800"/>
          </a:p>
          <a:p>
            <a:pPr indent="-50800" lvl="0" marL="228600" rtl="0" algn="l">
              <a:lnSpc>
                <a:spcPct val="90000"/>
              </a:lnSpc>
              <a:spcBef>
                <a:spcPts val="0"/>
              </a:spcBef>
              <a:spcAft>
                <a:spcPts val="0"/>
              </a:spcAft>
              <a:buNone/>
            </a:pPr>
            <a:r>
              <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bb0a644276_0_478"/>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Tools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bb0a644276_0_14"/>
          <p:cNvSpPr txBox="1"/>
          <p:nvPr>
            <p:ph type="title"/>
          </p:nvPr>
        </p:nvSpPr>
        <p:spPr>
          <a:xfrm>
            <a:off x="1707874" y="269875"/>
            <a:ext cx="9645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13285"/>
              </a:buClr>
              <a:buSzPts val="4400"/>
              <a:buFont typeface="Arial"/>
              <a:buNone/>
            </a:pPr>
            <a:r>
              <a:rPr lang="da-DK"/>
              <a:t>Status page</a:t>
            </a:r>
            <a:endParaRPr/>
          </a:p>
        </p:txBody>
      </p:sp>
      <p:sp>
        <p:nvSpPr>
          <p:cNvPr id="102" name="Google Shape;102;gbb0a644276_0_14"/>
          <p:cNvSpPr txBox="1"/>
          <p:nvPr>
            <p:ph idx="1" type="body"/>
          </p:nvPr>
        </p:nvSpPr>
        <p:spPr>
          <a:xfrm>
            <a:off x="5148750" y="6080650"/>
            <a:ext cx="7043400" cy="7773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rPr b="1" lang="da-DK" sz="3500"/>
              <a:t>https://trello.com/b/1V3NokwO</a:t>
            </a:r>
            <a:endParaRPr b="1" sz="3500"/>
          </a:p>
        </p:txBody>
      </p:sp>
      <p:pic>
        <p:nvPicPr>
          <p:cNvPr id="103" name="Google Shape;103;gbb0a644276_0_14"/>
          <p:cNvPicPr preferRelativeResize="0"/>
          <p:nvPr/>
        </p:nvPicPr>
        <p:blipFill>
          <a:blip r:embed="rId3">
            <a:alphaModFix/>
          </a:blip>
          <a:stretch>
            <a:fillRect/>
          </a:stretch>
        </p:blipFill>
        <p:spPr>
          <a:xfrm>
            <a:off x="2022750" y="1338877"/>
            <a:ext cx="6750147" cy="47417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Red Violet">
      <a:dk1>
        <a:srgbClr val="000000"/>
      </a:dk1>
      <a:lt1>
        <a:srgbClr val="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2020-11-24T20:16:00Z</dcterms:created>
  <dc:creator>Laura Sans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0x0101000F20838869CEA947B7ECAEFFACCE43D4</vt:lpwstr>
  </property>
</Properties>
</file>